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550" r:id="rId3"/>
    <p:sldId id="568" r:id="rId4"/>
    <p:sldId id="272" r:id="rId5"/>
    <p:sldId id="569" r:id="rId6"/>
    <p:sldId id="436" r:id="rId7"/>
    <p:sldId id="542" r:id="rId8"/>
    <p:sldId id="460" r:id="rId9"/>
    <p:sldId id="522" r:id="rId10"/>
    <p:sldId id="465" r:id="rId11"/>
    <p:sldId id="469" r:id="rId12"/>
    <p:sldId id="533" r:id="rId13"/>
    <p:sldId id="485" r:id="rId14"/>
    <p:sldId id="487" r:id="rId15"/>
    <p:sldId id="488" r:id="rId16"/>
    <p:sldId id="5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8EFA00"/>
    <a:srgbClr val="942093"/>
    <a:srgbClr val="FF40FF"/>
    <a:srgbClr val="C55A11"/>
    <a:srgbClr val="B5C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29"/>
    <p:restoredTop sz="87755"/>
  </p:normalViewPr>
  <p:slideViewPr>
    <p:cSldViewPr snapToGrid="0">
      <p:cViewPr varScale="1">
        <p:scale>
          <a:sx n="72" d="100"/>
          <a:sy n="72" d="100"/>
        </p:scale>
        <p:origin x="475" y="58"/>
      </p:cViewPr>
      <p:guideLst/>
    </p:cSldViewPr>
  </p:slideViewPr>
  <p:outlineViewPr>
    <p:cViewPr>
      <p:scale>
        <a:sx n="70" d="100"/>
        <a:sy n="70" d="100"/>
      </p:scale>
      <p:origin x="0" y="-11248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404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C8313F-D05C-C337-E252-E1E3FE86531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CEA401-5067-B88B-93B3-4EEC3A925EF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C63D62-7C6B-264D-BF2A-05C19DE988BA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B95B1C-FD8B-50F7-EFEC-03621E0B18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3109D-946D-559E-A239-2B91021D61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BBDBE-8D52-E643-94CC-D19241D4B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472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6C126-02B6-B04E-9248-119CAF662667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E4511F-89AD-4F41-8904-318FB6FBD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507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E4511F-89AD-4F41-8904-318FB6FBD1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384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081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711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420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10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2291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E4511F-89AD-4F41-8904-318FB6FBD11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516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E4511F-89AD-4F41-8904-318FB6FBD1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614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536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E4511F-89AD-4F41-8904-318FB6FBD1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4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904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9534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20177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213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79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5EE73-9F0D-9CBA-3E3F-2C75F8645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D58D-93DB-5F5B-5B09-FEAB4BFE5A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AEFB6-4B37-A1C2-8570-B7DDBFA0A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6C952-1334-8537-4A9E-E4697874D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BAB28-6ABA-5C59-637C-448DAA1F4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394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E405E-AB6E-4E4F-EBAC-1C74A0A3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AD0ACE-800C-8BE5-1782-0864B5AAB6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5567C-96EF-9E0F-113E-2A81F8D94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D8CE6-8BAD-E494-C669-63CB03956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19E4B-BE1C-F3C9-BBFE-A49C71FEC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213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0D1714-7553-D80A-1AF7-FBB00BB21C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E473E-D85D-EBE7-4FD7-62BA67660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72556-B7A0-B69E-16DC-D86768266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4357B-FBA1-9CE8-47F0-BC0E96FC4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08319-3ABE-64F5-5371-6389D40D4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820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5758B-1656-5C01-3165-EC2E664A7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27428-7273-6203-196A-970C71716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C6C70-ABF9-EBEF-AAA8-4DB65304A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E0231-47C2-F50F-8779-D00322880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15FBE-39AA-2D88-CD95-8FFF78B21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235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16C50-98E8-A5C6-3381-1CE0C27F8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F142F-894D-AA7C-DBC8-032FC9557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BBF5A-F203-4FDF-CC58-2586231ED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9721F-24AE-271F-2CE4-68941A8B0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6FAD1-05BB-5421-188C-26183E6CD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51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F5A4F-1513-74AD-7E4C-B09210665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35B28-8AF0-B98E-259C-54573A7213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4B17B4-C0C0-2FF7-503B-D5018910B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F2D3E-619A-77B5-ED03-96059273B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847F80-621F-443D-6A38-1C1B067AC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847A3-5DA8-8DCC-691C-1B8811C17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30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733B-5A0E-A74B-E3C9-B5129D7E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72441-F4FF-AFCD-E68F-7EDEF9A2B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6572C-C462-7A4B-0229-7060B0AC4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5B84DC-1E7F-9F05-F755-6F723697B3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A577C6-B025-863A-656E-13F97C172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920F7D-53FC-B3E7-B652-E59B88443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108136-3B4C-3D35-1E5F-7C5A69252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9EEF81-E836-0823-A1BD-BEAA42689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49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C814-18D4-9D2C-3DF6-FB2010C0E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4CDF83-2EA6-3B85-8246-698396BBE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14A7FB-91BB-B298-B0D0-A8E1886B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B1906E-96F2-3C63-FA50-5A9C95519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489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65B91C-A436-E67B-375F-F86358978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279893-3503-01CE-9B96-58B504D26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38A99-1DA8-2FB6-88F5-8EDD62888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75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BD06B-7469-0F36-BC4B-D296A420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EC4D9-0FC2-7953-723A-E6E2FDE8E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8BE90-1EE5-689D-5871-D7133D893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990BA-E436-9EED-E3A2-043FD6E51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F6BC8-4ECD-5F99-7BCA-39426332C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F4330-289B-420D-E538-7E1BC5932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16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9BF4-8227-A005-E63F-FBB9832CE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928981-2D66-D5A6-1311-C3246C575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D3A4D-659E-8B0F-78D8-0F13E57E3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B979F-B8FB-B83A-2A56-4886F8638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5C9F7-013A-5504-EC01-14566EE71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14B9F1-21AA-8626-D17C-F20B7BE83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66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036C90-ECBD-AECC-D49D-BEDC74C8B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BA6B6-BF89-3BF2-96C8-B6ABF0095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5B357-5985-0DB7-B224-3AB9F23A99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65F58-1F49-BE46-832A-FEA09DF095BE}" type="datetimeFigureOut">
              <a:rPr lang="en-US" smtClean="0"/>
              <a:t>6/1/2024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2BFDF-6476-53CD-0FDA-2049F89AB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FB41C-FD52-923F-9BA6-264FE8E27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AFF3A-B64C-FB47-98BE-2C7E8432F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73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icquery.com/c/annoyed-face_seLfbPusGlCpFhUzlAyhVxJ5EyDwmqq8OQRgpft6pw4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85F4-E37D-08BC-B81D-6963718425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PRT Model: Particle Tracking in MODFLOW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76E247-343B-E9C1-80E4-E327ED132D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By the MODFLOW Development Team</a:t>
            </a:r>
            <a:endParaRPr lang="en-US" sz="3200" baseline="30000" dirty="0"/>
          </a:p>
          <a:p>
            <a:endParaRPr lang="en-US" sz="1600" dirty="0"/>
          </a:p>
          <a:p>
            <a:r>
              <a:rPr lang="en-US" sz="1600" dirty="0"/>
              <a:t>MODFLOW 6 and </a:t>
            </a:r>
            <a:r>
              <a:rPr lang="en-US" sz="1600" dirty="0" err="1"/>
              <a:t>FloPy</a:t>
            </a:r>
            <a:r>
              <a:rPr lang="en-US" sz="1600" dirty="0"/>
              <a:t>: Take Your Modeling to the Next Level</a:t>
            </a:r>
          </a:p>
          <a:p>
            <a:r>
              <a:rPr lang="en-US" sz="1600" dirty="0"/>
              <a:t>Princeton, New Jersey, USA</a:t>
            </a:r>
          </a:p>
          <a:p>
            <a:r>
              <a:rPr lang="en-US" sz="1600" dirty="0"/>
              <a:t>Friday, May 31 – June 1, 2024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C1A78E-C712-1957-6C78-9C8161B4F4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45" r="5774" b="42226"/>
          <a:stretch/>
        </p:blipFill>
        <p:spPr>
          <a:xfrm>
            <a:off x="0" y="1"/>
            <a:ext cx="12192000" cy="11241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81CD91-6C1A-7DE7-C307-F981E839E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1321" y="78963"/>
            <a:ext cx="1094343" cy="969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6194AF-78BB-5B7D-F2A9-766FCC790E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493" y="6196146"/>
            <a:ext cx="1884523" cy="6124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E4BC44-983C-C22A-2742-824914737A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4614" y="6199823"/>
            <a:ext cx="1314536" cy="578789"/>
          </a:xfrm>
          <a:prstGeom prst="rect">
            <a:avLst/>
          </a:prstGeom>
        </p:spPr>
      </p:pic>
      <p:pic>
        <p:nvPicPr>
          <p:cNvPr id="9" name="Picture 9" descr="UCAR">
            <a:extLst>
              <a:ext uri="{FF2B5EF4-FFF2-40B4-BE49-F238E27FC236}">
                <a16:creationId xmlns:a16="http://schemas.microsoft.com/office/drawing/2014/main" id="{3D78418B-349C-B341-A0D5-DE0026B09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153" y="6284298"/>
            <a:ext cx="1500370" cy="40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AB5D95-E070-0975-107C-D443421F92A5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" y="6283885"/>
            <a:ext cx="1369558" cy="54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22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Generalizing Pollock’s method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8421" y="1845226"/>
            <a:ext cx="3700806" cy="4332290"/>
          </a:xfrm>
        </p:spPr>
        <p:txBody>
          <a:bodyPr/>
          <a:lstStyle/>
          <a:p>
            <a:pPr>
              <a:spcBef>
                <a:spcPts val="1800"/>
              </a:spcBef>
              <a:defRPr/>
            </a:pPr>
            <a:r>
              <a:rPr lang="en-US" altLang="en-US" dirty="0"/>
              <a:t>Polygonal cell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Given edge normal velocities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Define vertex velocities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B0C0818-E4CD-4C62-B53A-3A8645499E90}"/>
              </a:ext>
            </a:extLst>
          </p:cNvPr>
          <p:cNvGrpSpPr/>
          <p:nvPr/>
        </p:nvGrpSpPr>
        <p:grpSpPr>
          <a:xfrm>
            <a:off x="4754880" y="1828800"/>
            <a:ext cx="4417054" cy="3690397"/>
            <a:chOff x="3877284" y="1237464"/>
            <a:chExt cx="4417054" cy="3690397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C168F5E-4E27-4B41-983C-CA6CAE6654C2}"/>
                </a:ext>
              </a:extLst>
            </p:cNvPr>
            <p:cNvGrpSpPr/>
            <p:nvPr/>
          </p:nvGrpSpPr>
          <p:grpSpPr>
            <a:xfrm>
              <a:off x="4523682" y="1892430"/>
              <a:ext cx="3763939" cy="3035431"/>
              <a:chOff x="4504828" y="1911284"/>
              <a:chExt cx="3763939" cy="3035431"/>
            </a:xfrm>
          </p:grpSpPr>
          <p:sp>
            <p:nvSpPr>
              <p:cNvPr id="3" name="Pentagon 2">
                <a:extLst>
                  <a:ext uri="{FF2B5EF4-FFF2-40B4-BE49-F238E27FC236}">
                    <a16:creationId xmlns:a16="http://schemas.microsoft.com/office/drawing/2014/main" id="{15290698-E059-4FE4-BDE8-388004AB7C44}"/>
                  </a:ext>
                </a:extLst>
              </p:cNvPr>
              <p:cNvSpPr/>
              <p:nvPr/>
            </p:nvSpPr>
            <p:spPr bwMode="auto">
              <a:xfrm>
                <a:off x="4875118" y="1911284"/>
                <a:ext cx="3393649" cy="3035431"/>
              </a:xfrm>
              <a:prstGeom prst="pentagon">
                <a:avLst/>
              </a:prstGeom>
              <a:solidFill>
                <a:schemeClr val="bg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>
                  <a:latin typeface="Arial" charset="0"/>
                </a:endParaRP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67A0E213-6DFE-4E41-861C-8BC92040D09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21540000" flipH="1">
                <a:off x="4504828" y="3879346"/>
                <a:ext cx="644744" cy="224169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776BEB80-9741-4481-B6B8-B18E2D74BFA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6585239" y="4250394"/>
                <a:ext cx="1" cy="696321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7C117B65-C48D-4CA2-9FDA-E58CA294EDF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7428321" y="3817855"/>
                <a:ext cx="518368" cy="191398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D035B732-68BE-44F0-8DF6-7A9E93792A1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60000" flipV="1">
                <a:off x="7422453" y="2205872"/>
                <a:ext cx="184978" cy="279655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E6B01DC0-CE28-4A8E-B6C3-ABC870988B4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rot="-120000" flipH="1" flipV="1">
                <a:off x="5486400" y="2139885"/>
                <a:ext cx="220376" cy="364496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6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B0B3D00-3AC8-4DCF-81A7-5C9DE58CD9E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877284" y="1276275"/>
              <a:ext cx="2828041" cy="1930139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chemeClr val="accent6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6BF5AA4-582F-4643-8440-251787C57B3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254780" y="1237464"/>
              <a:ext cx="1915368" cy="1308395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chemeClr val="accent6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6DDBB30-C17B-4010-B74D-86CB8278095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179868" y="2117296"/>
              <a:ext cx="850900" cy="2414009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chemeClr val="accent6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620B992-6F69-4CE3-BF18-44B575D56C6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031475" y="2665757"/>
              <a:ext cx="642569" cy="1865548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chemeClr val="accent6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5FD5CA-13C3-40F8-8552-83CEC158240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126498" y="4231540"/>
              <a:ext cx="3534395" cy="0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chemeClr val="accent6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3FEBD05F-3658-4CEE-BBDC-E67430AC8CE7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4126498" y="3027361"/>
              <a:ext cx="818386" cy="56165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1C4E2531-6640-4C56-B848-E45606D3DA8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508601" y="1417199"/>
              <a:ext cx="97607" cy="509077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CFC5AD60-B2AB-48C1-993F-6A7C1DA62350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7929537" y="2380464"/>
              <a:ext cx="364801" cy="695382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D620056E-8BD7-44B7-A4DA-F1B3B21A8AF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4572000" y="4239661"/>
              <a:ext cx="987309" cy="680517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429C3FC7-D14E-481B-A04B-6C5B160B6711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7269430" y="4231540"/>
              <a:ext cx="372978" cy="688851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926927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Generalizing Pollock’s method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056" y="1845187"/>
            <a:ext cx="3700806" cy="4490092"/>
          </a:xfrm>
        </p:spPr>
        <p:txBody>
          <a:bodyPr/>
          <a:lstStyle/>
          <a:p>
            <a:pPr>
              <a:spcBef>
                <a:spcPts val="1800"/>
              </a:spcBef>
              <a:defRPr/>
            </a:pPr>
            <a:r>
              <a:rPr lang="en-US" altLang="en-US" dirty="0"/>
              <a:t>Polygonal cell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Given edge normal velocities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Define vertex velocities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Triangulate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Barycentric interpolation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92685DE-DF87-4501-9517-DBEC2F1CD2C4}"/>
              </a:ext>
            </a:extLst>
          </p:cNvPr>
          <p:cNvGrpSpPr/>
          <p:nvPr/>
        </p:nvGrpSpPr>
        <p:grpSpPr>
          <a:xfrm>
            <a:off x="4999434" y="1998925"/>
            <a:ext cx="4167840" cy="3670537"/>
            <a:chOff x="4126498" y="1417199"/>
            <a:chExt cx="4167840" cy="367053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A998AEB-C636-4A23-B26E-1A5E86F4BF0C}"/>
                </a:ext>
              </a:extLst>
            </p:cNvPr>
            <p:cNvGrpSpPr/>
            <p:nvPr/>
          </p:nvGrpSpPr>
          <p:grpSpPr>
            <a:xfrm>
              <a:off x="4893972" y="1417199"/>
              <a:ext cx="3400366" cy="3510662"/>
              <a:chOff x="4893972" y="1417199"/>
              <a:chExt cx="3400366" cy="3510662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B0C0818-E4CD-4C62-B53A-3A8645499E90}"/>
                  </a:ext>
                </a:extLst>
              </p:cNvPr>
              <p:cNvGrpSpPr/>
              <p:nvPr/>
            </p:nvGrpSpPr>
            <p:grpSpPr>
              <a:xfrm>
                <a:off x="4893972" y="1892430"/>
                <a:ext cx="3400366" cy="3035431"/>
                <a:chOff x="4893972" y="1892430"/>
                <a:chExt cx="3400366" cy="3035431"/>
              </a:xfrm>
            </p:grpSpPr>
            <p:sp>
              <p:nvSpPr>
                <p:cNvPr id="3" name="Pentagon 2">
                  <a:extLst>
                    <a:ext uri="{FF2B5EF4-FFF2-40B4-BE49-F238E27FC236}">
                      <a16:creationId xmlns:a16="http://schemas.microsoft.com/office/drawing/2014/main" id="{15290698-E059-4FE4-BDE8-388004AB7C44}"/>
                    </a:ext>
                  </a:extLst>
                </p:cNvPr>
                <p:cNvSpPr/>
                <p:nvPr/>
              </p:nvSpPr>
              <p:spPr bwMode="auto">
                <a:xfrm>
                  <a:off x="4893972" y="1892430"/>
                  <a:ext cx="3393649" cy="3035431"/>
                </a:xfrm>
                <a:prstGeom prst="pentagon">
                  <a:avLst/>
                </a:prstGeom>
                <a:solidFill>
                  <a:schemeClr val="bg1">
                    <a:lumMod val="75000"/>
                    <a:alpha val="25000"/>
                  </a:schemeClr>
                </a:solidFill>
                <a:ln w="28575" cap="flat" cmpd="sng" algn="ctr">
                  <a:solidFill>
                    <a:schemeClr val="tx1">
                      <a:alpha val="2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4000">
                    <a:latin typeface="Arial" charset="0"/>
                  </a:endParaRPr>
                </a:p>
              </p:txBody>
            </p:sp>
            <p:cxnSp>
              <p:nvCxnSpPr>
                <p:cNvPr id="64" name="Straight Arrow Connector 63">
                  <a:extLst>
                    <a:ext uri="{FF2B5EF4-FFF2-40B4-BE49-F238E27FC236}">
                      <a16:creationId xmlns:a16="http://schemas.microsoft.com/office/drawing/2014/main" id="{CFC5AD60-B2AB-48C1-993F-6A7C1DA6235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7929537" y="2380464"/>
                  <a:ext cx="364801" cy="695382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5">
                      <a:lumMod val="75000"/>
                      <a:alpha val="25000"/>
                    </a:schemeClr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7615134E-5EE8-4A51-B269-9CA98A005A83}"/>
                  </a:ext>
                </a:extLst>
              </p:cNvPr>
              <p:cNvCxnSpPr>
                <a:stCxn id="3" idx="0"/>
                <a:endCxn id="3" idx="4"/>
              </p:cNvCxnSpPr>
              <p:nvPr/>
            </p:nvCxnSpPr>
            <p:spPr bwMode="auto">
              <a:xfrm>
                <a:off x="6590797" y="1892430"/>
                <a:ext cx="1048692" cy="3035423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>
                    <a:alpha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BD9ECF0B-D4AE-40B4-AC13-DD3A875EB1BB}"/>
                  </a:ext>
                </a:extLst>
              </p:cNvPr>
              <p:cNvCxnSpPr>
                <a:stCxn id="3" idx="1"/>
                <a:endCxn id="3" idx="4"/>
              </p:cNvCxnSpPr>
              <p:nvPr/>
            </p:nvCxnSpPr>
            <p:spPr bwMode="auto">
              <a:xfrm>
                <a:off x="4893976" y="3051859"/>
                <a:ext cx="2745513" cy="1875994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600ECD2D-379A-47EC-83BB-2306AF879EB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6508601" y="1417199"/>
                <a:ext cx="97607" cy="509077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5">
                    <a:lumMod val="75000"/>
                    <a:alpha val="25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AE00DE5-EF04-4308-A109-329C5CA1B675}"/>
                </a:ext>
              </a:extLst>
            </p:cNvPr>
            <p:cNvGrpSpPr/>
            <p:nvPr/>
          </p:nvGrpSpPr>
          <p:grpSpPr>
            <a:xfrm>
              <a:off x="4126498" y="3027361"/>
              <a:ext cx="3515910" cy="2060375"/>
              <a:chOff x="4126498" y="3027361"/>
              <a:chExt cx="3515910" cy="2060375"/>
            </a:xfrm>
          </p:grpSpPr>
          <p:sp>
            <p:nvSpPr>
              <p:cNvPr id="31" name="Isosceles Triangle 30">
                <a:extLst>
                  <a:ext uri="{FF2B5EF4-FFF2-40B4-BE49-F238E27FC236}">
                    <a16:creationId xmlns:a16="http://schemas.microsoft.com/office/drawing/2014/main" id="{B3108B66-8B9A-4BC3-9D35-D50B709AB8EB}"/>
                  </a:ext>
                </a:extLst>
              </p:cNvPr>
              <p:cNvSpPr/>
              <p:nvPr/>
            </p:nvSpPr>
            <p:spPr bwMode="auto">
              <a:xfrm rot="12873433">
                <a:off x="4268465" y="3891235"/>
                <a:ext cx="3339598" cy="1196501"/>
              </a:xfrm>
              <a:prstGeom prst="triangle">
                <a:avLst>
                  <a:gd name="adj" fmla="val 51788"/>
                </a:avLst>
              </a:prstGeom>
              <a:solidFill>
                <a:schemeClr val="bg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>
                  <a:latin typeface="Arial" charset="0"/>
                </a:endParaRP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1A67265-4EC5-4AEE-8835-504DEA75DCA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980776" y="3810998"/>
                <a:ext cx="346007" cy="1116855"/>
              </a:xfrm>
              <a:prstGeom prst="line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AE61FB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77AB58DC-A196-4E4F-853B-C70B202742D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294445" y="4127546"/>
                <a:ext cx="1106355" cy="0"/>
              </a:xfrm>
              <a:prstGeom prst="line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AE61FB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B210D4B-9D1F-479C-8ECD-C4EF5F8E5FD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5023124" y="3407540"/>
                <a:ext cx="2246306" cy="1512638"/>
              </a:xfrm>
              <a:prstGeom prst="line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AE61FB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119A52EC-E5F1-4630-983A-A6AC23641945}"/>
                  </a:ext>
                </a:extLst>
              </p:cNvPr>
              <p:cNvSpPr/>
              <p:nvPr/>
            </p:nvSpPr>
            <p:spPr bwMode="auto">
              <a:xfrm rot="20854903">
                <a:off x="5956114" y="3998812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>
                  <a:latin typeface="Arial" charset="0"/>
                </a:endParaRP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DFD9389D-94D3-466B-B627-3232E18A579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5373717" y="3705928"/>
                <a:ext cx="700238" cy="394937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E5174C53-6FD2-4F99-ADAB-383F32D37AE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4126498" y="3027361"/>
                <a:ext cx="818386" cy="56165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9275A258-ADA4-459D-BA47-F360F221E27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7269430" y="4231540"/>
                <a:ext cx="372978" cy="688851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A79B335A-039E-4C78-A633-C9FEB36A4A6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4572000" y="4239661"/>
                <a:ext cx="987309" cy="680517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</p:grpSp>
    </p:spTree>
    <p:extLst>
      <p:ext uri="{BB962C8B-B14F-4D97-AF65-F5344CB8AC3E}">
        <p14:creationId xmlns:p14="http://schemas.microsoft.com/office/powerpoint/2010/main" val="3919662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Tracking across triangular </a:t>
            </a:r>
            <a:r>
              <a:rPr lang="en-US" altLang="en-US" dirty="0" err="1"/>
              <a:t>subcell</a:t>
            </a:r>
            <a:endParaRPr lang="en-US" alt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D79468B-CAFB-A4BE-1D05-F9CFAFC1C093}"/>
              </a:ext>
            </a:extLst>
          </p:cNvPr>
          <p:cNvGrpSpPr/>
          <p:nvPr/>
        </p:nvGrpSpPr>
        <p:grpSpPr>
          <a:xfrm>
            <a:off x="5616093" y="2097312"/>
            <a:ext cx="3580113" cy="4416829"/>
            <a:chOff x="5935070" y="1583421"/>
            <a:chExt cx="3580113" cy="441682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E3E63F7-B06E-4E36-A545-FC85411AF908}"/>
                </a:ext>
              </a:extLst>
            </p:cNvPr>
            <p:cNvGrpSpPr/>
            <p:nvPr/>
          </p:nvGrpSpPr>
          <p:grpSpPr>
            <a:xfrm>
              <a:off x="5935070" y="1583421"/>
              <a:ext cx="3580113" cy="4416829"/>
              <a:chOff x="4816430" y="1583420"/>
              <a:chExt cx="3580113" cy="4416829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5A04EAAB-B877-4FC0-9BDC-67C61FBE3D84}"/>
                  </a:ext>
                </a:extLst>
              </p:cNvPr>
              <p:cNvGrpSpPr/>
              <p:nvPr/>
            </p:nvGrpSpPr>
            <p:grpSpPr>
              <a:xfrm>
                <a:off x="4816430" y="1583420"/>
                <a:ext cx="3580113" cy="4416829"/>
                <a:chOff x="4420508" y="1602206"/>
                <a:chExt cx="3580113" cy="4416829"/>
              </a:xfrm>
            </p:grpSpPr>
            <p:sp>
              <p:nvSpPr>
                <p:cNvPr id="39" name="Isosceles Triangle 38">
                  <a:extLst>
                    <a:ext uri="{FF2B5EF4-FFF2-40B4-BE49-F238E27FC236}">
                      <a16:creationId xmlns:a16="http://schemas.microsoft.com/office/drawing/2014/main" id="{7365A2D6-5F2F-4200-9B09-C45DB43101BB}"/>
                    </a:ext>
                  </a:extLst>
                </p:cNvPr>
                <p:cNvSpPr/>
                <p:nvPr/>
              </p:nvSpPr>
              <p:spPr bwMode="auto">
                <a:xfrm rot="13504294">
                  <a:off x="4029791" y="3111102"/>
                  <a:ext cx="3872790" cy="1943076"/>
                </a:xfrm>
                <a:prstGeom prst="triangle">
                  <a:avLst>
                    <a:gd name="adj" fmla="val 50344"/>
                  </a:avLst>
                </a:prstGeom>
                <a:solidFill>
                  <a:schemeClr val="bg1">
                    <a:lumMod val="75000"/>
                  </a:schemeClr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4000">
                    <a:latin typeface="Arial" charset="0"/>
                  </a:endParaRPr>
                </a:p>
              </p:txBody>
            </p: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FAFC8CC5-0F4A-44C3-89DB-EDFB505F7B5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4420508" y="3965679"/>
                  <a:ext cx="847092" cy="797868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B4340F79-3302-4F40-9177-04DFEB7E782F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7523382" y="3965679"/>
                  <a:ext cx="477239" cy="786735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BDDB93DC-CB75-44E2-BF04-338E008BB026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4420508" y="1602206"/>
                  <a:ext cx="863078" cy="438894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7C65B3F-5942-4330-BCA2-9B0758B1406C}"/>
                    </a:ext>
                  </a:extLst>
                </p:cNvPr>
                <p:cNvSpPr/>
                <p:nvPr/>
              </p:nvSpPr>
              <p:spPr bwMode="auto">
                <a:xfrm>
                  <a:off x="6241282" y="3284227"/>
                  <a:ext cx="228600" cy="228600"/>
                </a:xfrm>
                <a:prstGeom prst="ellipse">
                  <a:avLst/>
                </a:prstGeom>
                <a:solidFill>
                  <a:srgbClr val="FF0000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4000">
                    <a:latin typeface="Arial" charset="0"/>
                  </a:endParaRPr>
                </a:p>
              </p:txBody>
            </p:sp>
          </p:grp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A3A58A0-CBE3-4DBC-A0B8-530520EF1003}"/>
                  </a:ext>
                </a:extLst>
              </p:cNvPr>
              <p:cNvSpPr/>
              <p:nvPr/>
            </p:nvSpPr>
            <p:spPr>
              <a:xfrm rot="2662131">
                <a:off x="6606742" y="3023958"/>
                <a:ext cx="118058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b="1" dirty="0">
                    <a:solidFill>
                      <a:schemeClr val="bg1"/>
                    </a:solidFill>
                    <a:sym typeface="Symbol" panose="05050102010706020507" pitchFamily="18" charset="2"/>
                  </a:rPr>
                  <a:t> =0 edge</a:t>
                </a:r>
                <a:endParaRPr lang="en-US" sz="2000" dirty="0"/>
              </a:p>
            </p:txBody>
          </p:sp>
        </p:grp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5B94B63-2240-49F6-8F34-C4B26803E062}"/>
                </a:ext>
              </a:extLst>
            </p:cNvPr>
            <p:cNvSpPr/>
            <p:nvPr/>
          </p:nvSpPr>
          <p:spPr bwMode="auto">
            <a:xfrm flipH="1" flipV="1">
              <a:off x="6942507" y="3062391"/>
              <a:ext cx="937402" cy="356958"/>
            </a:xfrm>
            <a:custGeom>
              <a:avLst/>
              <a:gdLst>
                <a:gd name="connsiteX0" fmla="*/ 0 w 1130300"/>
                <a:gd name="connsiteY0" fmla="*/ 0 h 336550"/>
                <a:gd name="connsiteX1" fmla="*/ 120650 w 1130300"/>
                <a:gd name="connsiteY1" fmla="*/ 120650 h 336550"/>
                <a:gd name="connsiteX2" fmla="*/ 241300 w 1130300"/>
                <a:gd name="connsiteY2" fmla="*/ 196850 h 336550"/>
                <a:gd name="connsiteX3" fmla="*/ 355600 w 1130300"/>
                <a:gd name="connsiteY3" fmla="*/ 234950 h 336550"/>
                <a:gd name="connsiteX4" fmla="*/ 508000 w 1130300"/>
                <a:gd name="connsiteY4" fmla="*/ 273050 h 336550"/>
                <a:gd name="connsiteX5" fmla="*/ 736600 w 1130300"/>
                <a:gd name="connsiteY5" fmla="*/ 298450 h 336550"/>
                <a:gd name="connsiteX6" fmla="*/ 990600 w 1130300"/>
                <a:gd name="connsiteY6" fmla="*/ 323850 h 336550"/>
                <a:gd name="connsiteX7" fmla="*/ 1130300 w 1130300"/>
                <a:gd name="connsiteY7" fmla="*/ 33655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300" h="336550">
                  <a:moveTo>
                    <a:pt x="0" y="0"/>
                  </a:moveTo>
                  <a:cubicBezTo>
                    <a:pt x="40216" y="43921"/>
                    <a:pt x="80433" y="87842"/>
                    <a:pt x="120650" y="120650"/>
                  </a:cubicBezTo>
                  <a:cubicBezTo>
                    <a:pt x="160867" y="153458"/>
                    <a:pt x="202142" y="177800"/>
                    <a:pt x="241300" y="196850"/>
                  </a:cubicBezTo>
                  <a:cubicBezTo>
                    <a:pt x="280458" y="215900"/>
                    <a:pt x="311150" y="222250"/>
                    <a:pt x="355600" y="234950"/>
                  </a:cubicBezTo>
                  <a:cubicBezTo>
                    <a:pt x="400050" y="247650"/>
                    <a:pt x="444500" y="262467"/>
                    <a:pt x="508000" y="273050"/>
                  </a:cubicBezTo>
                  <a:cubicBezTo>
                    <a:pt x="571500" y="283633"/>
                    <a:pt x="736600" y="298450"/>
                    <a:pt x="736600" y="298450"/>
                  </a:cubicBezTo>
                  <a:lnTo>
                    <a:pt x="990600" y="323850"/>
                  </a:lnTo>
                  <a:lnTo>
                    <a:pt x="1130300" y="336550"/>
                  </a:lnTo>
                </a:path>
              </a:pathLst>
            </a:cu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38861A98-C2C9-4F74-B3DE-F058EFBE9929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807210" y="3051819"/>
              <a:ext cx="202840" cy="20634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68F4DBDD-C045-88E8-A14F-E36272AE78FB}"/>
              </a:ext>
            </a:extLst>
          </p:cNvPr>
          <p:cNvSpPr txBox="1">
            <a:spLocks noChangeArrowheads="1"/>
          </p:cNvSpPr>
          <p:nvPr/>
        </p:nvSpPr>
        <p:spPr>
          <a:xfrm>
            <a:off x="989316" y="1914402"/>
            <a:ext cx="3700806" cy="4490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800"/>
              </a:spcBef>
              <a:defRPr/>
            </a:pPr>
            <a:r>
              <a:rPr lang="en-US" altLang="en-US" dirty="0"/>
              <a:t>Formulate linear ODEs for trajectory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Solve for trajectory analytically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Solve for exit location &amp; time (1D root finding exercise)</a:t>
            </a:r>
          </a:p>
        </p:txBody>
      </p:sp>
    </p:spTree>
    <p:extLst>
      <p:ext uri="{BB962C8B-B14F-4D97-AF65-F5344CB8AC3E}">
        <p14:creationId xmlns:p14="http://schemas.microsoft.com/office/powerpoint/2010/main" val="1300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Solving for the exit point</a:t>
            </a:r>
          </a:p>
        </p:txBody>
      </p:sp>
      <p:sp>
        <p:nvSpPr>
          <p:cNvPr id="67" name="Rectangle 3">
            <a:extLst>
              <a:ext uri="{FF2B5EF4-FFF2-40B4-BE49-F238E27FC236}">
                <a16:creationId xmlns:a16="http://schemas.microsoft.com/office/drawing/2014/main" id="{EF1E2B76-9850-46B3-A838-263B10C37A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1402" y="1690688"/>
            <a:ext cx="3700806" cy="4490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sz="28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sz="2400" b="1">
                <a:solidFill>
                  <a:schemeClr val="bg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sz="2000" b="1">
                <a:solidFill>
                  <a:schemeClr val="bg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9pPr>
          </a:lstStyle>
          <a:p>
            <a:pPr>
              <a:spcBef>
                <a:spcPts val="1800"/>
              </a:spcBef>
              <a:buClrTx/>
              <a:defRPr/>
            </a:pPr>
            <a:r>
              <a:rPr lang="en-US" altLang="en-US" b="0" kern="0" dirty="0">
                <a:solidFill>
                  <a:schemeClr val="tx1"/>
                </a:solidFill>
              </a:rPr>
              <a:t>Identify outflow interval for edge</a:t>
            </a:r>
          </a:p>
          <a:p>
            <a:pPr>
              <a:spcBef>
                <a:spcPts val="1800"/>
              </a:spcBef>
              <a:buClrTx/>
              <a:defRPr/>
            </a:pPr>
            <a:r>
              <a:rPr lang="en-US" altLang="en-US" b="0" kern="0" dirty="0">
                <a:solidFill>
                  <a:schemeClr val="tx1"/>
                </a:solidFill>
              </a:rPr>
              <a:t>Further constrain using properties of </a:t>
            </a:r>
            <a:r>
              <a:rPr lang="en-US" altLang="en-US" b="0" kern="0" dirty="0">
                <a:solidFill>
                  <a:schemeClr val="tx1"/>
                </a:solidFill>
                <a:sym typeface="Symbol" panose="05050102010706020507" pitchFamily="18" charset="2"/>
              </a:rPr>
              <a:t>analytical solution</a:t>
            </a:r>
            <a:endParaRPr lang="en-US" altLang="en-US" b="0" kern="0" dirty="0">
              <a:solidFill>
                <a:schemeClr val="tx1"/>
              </a:solidFill>
            </a:endParaRPr>
          </a:p>
          <a:p>
            <a:pPr>
              <a:spcBef>
                <a:spcPts val="1800"/>
              </a:spcBef>
              <a:buClrTx/>
              <a:defRPr/>
            </a:pPr>
            <a:r>
              <a:rPr lang="en-US" altLang="en-US" b="0" kern="0" dirty="0">
                <a:solidFill>
                  <a:schemeClr val="tx1"/>
                </a:solidFill>
              </a:rPr>
              <a:t>Find intersection of trajectory with outflow interval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F7CAC21-9F80-44BE-8C04-8A453576A0D2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3852068" y="5440257"/>
            <a:ext cx="928586" cy="403652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chemeClr val="accent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0CEB233-E7B9-4678-9070-D1D2D6FFD34F}"/>
              </a:ext>
            </a:extLst>
          </p:cNvPr>
          <p:cNvSpPr/>
          <p:nvPr/>
        </p:nvSpPr>
        <p:spPr>
          <a:xfrm>
            <a:off x="4780655" y="5702811"/>
            <a:ext cx="30073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sym typeface="Symbol" panose="05050102010706020507" pitchFamily="18" charset="2"/>
              </a:rPr>
              <a:t>looking for root {t}=0</a:t>
            </a:r>
            <a:endParaRPr lang="en-US" sz="2000" b="1" dirty="0">
              <a:solidFill>
                <a:schemeClr val="accent2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8D26468-05D9-FFE0-8990-ABEA9A8875EF}"/>
              </a:ext>
            </a:extLst>
          </p:cNvPr>
          <p:cNvGrpSpPr/>
          <p:nvPr/>
        </p:nvGrpSpPr>
        <p:grpSpPr>
          <a:xfrm>
            <a:off x="5493854" y="2651984"/>
            <a:ext cx="4134411" cy="3872790"/>
            <a:chOff x="5799509" y="2127459"/>
            <a:chExt cx="4134411" cy="3872790"/>
          </a:xfrm>
        </p:grpSpPr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7365A2D6-5F2F-4200-9B09-C45DB43101BB}"/>
                </a:ext>
              </a:extLst>
            </p:cNvPr>
            <p:cNvSpPr/>
            <p:nvPr/>
          </p:nvSpPr>
          <p:spPr bwMode="auto">
            <a:xfrm rot="13504294">
              <a:off x="5544352" y="3092316"/>
              <a:ext cx="3872790" cy="1943076"/>
            </a:xfrm>
            <a:prstGeom prst="triangle">
              <a:avLst>
                <a:gd name="adj" fmla="val 50344"/>
              </a:avLst>
            </a:prstGeom>
            <a:solidFill>
              <a:schemeClr val="bg1">
                <a:lumMod val="75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5B94B63-2240-49F6-8F34-C4B26803E062}"/>
                </a:ext>
              </a:extLst>
            </p:cNvPr>
            <p:cNvSpPr/>
            <p:nvPr/>
          </p:nvSpPr>
          <p:spPr bwMode="auto">
            <a:xfrm flipH="1" flipV="1">
              <a:off x="6942507" y="3062391"/>
              <a:ext cx="937402" cy="356958"/>
            </a:xfrm>
            <a:custGeom>
              <a:avLst/>
              <a:gdLst>
                <a:gd name="connsiteX0" fmla="*/ 0 w 1130300"/>
                <a:gd name="connsiteY0" fmla="*/ 0 h 336550"/>
                <a:gd name="connsiteX1" fmla="*/ 120650 w 1130300"/>
                <a:gd name="connsiteY1" fmla="*/ 120650 h 336550"/>
                <a:gd name="connsiteX2" fmla="*/ 241300 w 1130300"/>
                <a:gd name="connsiteY2" fmla="*/ 196850 h 336550"/>
                <a:gd name="connsiteX3" fmla="*/ 355600 w 1130300"/>
                <a:gd name="connsiteY3" fmla="*/ 234950 h 336550"/>
                <a:gd name="connsiteX4" fmla="*/ 508000 w 1130300"/>
                <a:gd name="connsiteY4" fmla="*/ 273050 h 336550"/>
                <a:gd name="connsiteX5" fmla="*/ 736600 w 1130300"/>
                <a:gd name="connsiteY5" fmla="*/ 298450 h 336550"/>
                <a:gd name="connsiteX6" fmla="*/ 990600 w 1130300"/>
                <a:gd name="connsiteY6" fmla="*/ 323850 h 336550"/>
                <a:gd name="connsiteX7" fmla="*/ 1130300 w 1130300"/>
                <a:gd name="connsiteY7" fmla="*/ 33655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300" h="336550">
                  <a:moveTo>
                    <a:pt x="0" y="0"/>
                  </a:moveTo>
                  <a:cubicBezTo>
                    <a:pt x="40216" y="43921"/>
                    <a:pt x="80433" y="87842"/>
                    <a:pt x="120650" y="120650"/>
                  </a:cubicBezTo>
                  <a:cubicBezTo>
                    <a:pt x="160867" y="153458"/>
                    <a:pt x="202142" y="177800"/>
                    <a:pt x="241300" y="196850"/>
                  </a:cubicBezTo>
                  <a:cubicBezTo>
                    <a:pt x="280458" y="215900"/>
                    <a:pt x="311150" y="222250"/>
                    <a:pt x="355600" y="234950"/>
                  </a:cubicBezTo>
                  <a:cubicBezTo>
                    <a:pt x="400050" y="247650"/>
                    <a:pt x="444500" y="262467"/>
                    <a:pt x="508000" y="273050"/>
                  </a:cubicBezTo>
                  <a:cubicBezTo>
                    <a:pt x="571500" y="283633"/>
                    <a:pt x="736600" y="298450"/>
                    <a:pt x="736600" y="298450"/>
                  </a:cubicBezTo>
                  <a:lnTo>
                    <a:pt x="990600" y="323850"/>
                  </a:lnTo>
                  <a:lnTo>
                    <a:pt x="1130300" y="336550"/>
                  </a:lnTo>
                </a:path>
              </a:pathLst>
            </a:cu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C7FE849-9886-45F4-AB38-81F7E15F5D01}"/>
                </a:ext>
              </a:extLst>
            </p:cNvPr>
            <p:cNvCxnSpPr>
              <a:cxnSpLocks/>
              <a:endCxn id="63" idx="6"/>
            </p:cNvCxnSpPr>
            <p:nvPr/>
          </p:nvCxnSpPr>
          <p:spPr bwMode="auto">
            <a:xfrm>
              <a:off x="6792280" y="3041761"/>
              <a:ext cx="266087" cy="34101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249A710-75D7-4B6B-ACB6-28DC049990E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02218" y="2733048"/>
              <a:ext cx="0" cy="640616"/>
            </a:xfrm>
            <a:prstGeom prst="line">
              <a:avLst/>
            </a:prstGeom>
            <a:solidFill>
              <a:schemeClr val="accent1"/>
            </a:solidFill>
            <a:ln w="1016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ED5783-574F-4D0B-8E57-31376BD50F4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96000" y="3379593"/>
              <a:ext cx="2464904" cy="0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chemeClr val="accent2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8A53784-8F68-4EDF-8B59-02C2EF3369C7}"/>
                </a:ext>
              </a:extLst>
            </p:cNvPr>
            <p:cNvSpPr/>
            <p:nvPr/>
          </p:nvSpPr>
          <p:spPr>
            <a:xfrm>
              <a:off x="5799509" y="2827617"/>
              <a:ext cx="8691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chemeClr val="accent2"/>
                  </a:solidFill>
                  <a:sym typeface="Symbol" panose="05050102010706020507" pitchFamily="18" charset="2"/>
                </a:rPr>
                <a:t>{t}=0</a:t>
              </a:r>
              <a:endParaRPr lang="en-US" sz="2000" dirty="0">
                <a:solidFill>
                  <a:schemeClr val="accent2"/>
                </a:solidFill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9C0E8CF-2975-41A6-BDAE-F94DBC95C59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96000" y="2739919"/>
              <a:ext cx="2464904" cy="0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chemeClr val="accent2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0BE9254-F0AC-4140-9A1F-719B0795357D}"/>
                </a:ext>
              </a:extLst>
            </p:cNvPr>
            <p:cNvSpPr/>
            <p:nvPr/>
          </p:nvSpPr>
          <p:spPr bwMode="auto">
            <a:xfrm>
              <a:off x="7755843" y="3265441"/>
              <a:ext cx="228600" cy="22860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B6F8B93-B68B-4F71-A9D5-5206AE1ABBE7}"/>
                </a:ext>
              </a:extLst>
            </p:cNvPr>
            <p:cNvSpPr/>
            <p:nvPr/>
          </p:nvSpPr>
          <p:spPr bwMode="auto">
            <a:xfrm>
              <a:off x="6680030" y="2927671"/>
              <a:ext cx="228600" cy="228600"/>
            </a:xfrm>
            <a:prstGeom prst="ellipse">
              <a:avLst/>
            </a:prstGeom>
            <a:solidFill>
              <a:srgbClr val="FF0000"/>
            </a:solidFill>
            <a:ln w="412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DF4C596-E87F-DD7E-CCF5-12512D21F722}"/>
                </a:ext>
              </a:extLst>
            </p:cNvPr>
            <p:cNvSpPr/>
            <p:nvPr/>
          </p:nvSpPr>
          <p:spPr>
            <a:xfrm>
              <a:off x="7998161" y="2874502"/>
              <a:ext cx="193575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solidFill>
                    <a:schemeClr val="accent2"/>
                  </a:solidFill>
                  <a:sym typeface="Symbol" panose="05050102010706020507" pitchFamily="18" charset="2"/>
                </a:rPr>
                <a:t>“bracket” the root</a:t>
              </a:r>
              <a:endParaRPr lang="en-US" sz="1600" b="1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9450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Solving for the exit point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F5833D-E4A4-107D-D9D3-8C188D0521FD}"/>
              </a:ext>
            </a:extLst>
          </p:cNvPr>
          <p:cNvGrpSpPr/>
          <p:nvPr/>
        </p:nvGrpSpPr>
        <p:grpSpPr>
          <a:xfrm>
            <a:off x="5290370" y="2546490"/>
            <a:ext cx="2853568" cy="3953492"/>
            <a:chOff x="5598717" y="2046757"/>
            <a:chExt cx="2853568" cy="3953492"/>
          </a:xfrm>
        </p:grpSpPr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7365A2D6-5F2F-4200-9B09-C45DB43101BB}"/>
                </a:ext>
              </a:extLst>
            </p:cNvPr>
            <p:cNvSpPr/>
            <p:nvPr/>
          </p:nvSpPr>
          <p:spPr bwMode="auto">
            <a:xfrm rot="13504294">
              <a:off x="5544352" y="3092316"/>
              <a:ext cx="3872790" cy="1943076"/>
            </a:xfrm>
            <a:prstGeom prst="triangle">
              <a:avLst>
                <a:gd name="adj" fmla="val 50344"/>
              </a:avLst>
            </a:prstGeom>
            <a:solidFill>
              <a:schemeClr val="bg1">
                <a:lumMod val="75000"/>
                <a:alpha val="25000"/>
              </a:schemeClr>
            </a:solidFill>
            <a:ln w="28575" cap="flat" cmpd="sng" algn="ctr">
              <a:solidFill>
                <a:schemeClr val="tx1">
                  <a:alpha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0BE9254-F0AC-4140-9A1F-719B0795357D}"/>
                </a:ext>
              </a:extLst>
            </p:cNvPr>
            <p:cNvSpPr/>
            <p:nvPr/>
          </p:nvSpPr>
          <p:spPr bwMode="auto">
            <a:xfrm>
              <a:off x="7755843" y="3265441"/>
              <a:ext cx="228600" cy="22860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8641EB1-C727-4EED-A355-C318319ABF8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69752" y="3288301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D0ACB90-6AD8-4D70-AE67-B9AEA9AD561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472723" y="3284992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876C28E-4B35-4069-81F3-D0425CF7D66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51359" y="3281677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4060271-6A24-42D1-BEF0-5106A6A2209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73067" y="3559969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8DCE408-1F86-45D5-93E7-57DE57B019B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83006" y="3828323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503168C-2300-4697-8C48-7023BDD7543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73067" y="3013317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65E093B-BD79-4F01-B061-32303A449E3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73066" y="2735020"/>
              <a:ext cx="208217" cy="208217"/>
            </a:xfrm>
            <a:prstGeom prst="ellipse">
              <a:avLst/>
            </a:prstGeom>
            <a:noFill/>
            <a:ln w="381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714F371-F92E-4D1C-9547-F97020E8B10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73067" y="2466666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59CA448-5BA4-493A-B811-FEEAE2057284}"/>
                </a:ext>
              </a:extLst>
            </p:cNvPr>
            <p:cNvGrpSpPr/>
            <p:nvPr/>
          </p:nvGrpSpPr>
          <p:grpSpPr>
            <a:xfrm>
              <a:off x="6807211" y="3051819"/>
              <a:ext cx="1072699" cy="367530"/>
              <a:chOff x="5283210" y="3051819"/>
              <a:chExt cx="1072699" cy="367530"/>
            </a:xfrm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1C602E3B-1961-4D4E-AC4D-4BBA76F84B64}"/>
                  </a:ext>
                </a:extLst>
              </p:cNvPr>
              <p:cNvSpPr/>
              <p:nvPr/>
            </p:nvSpPr>
            <p:spPr bwMode="auto">
              <a:xfrm flipH="1" flipV="1">
                <a:off x="5418507" y="3062391"/>
                <a:ext cx="937402" cy="356958"/>
              </a:xfrm>
              <a:custGeom>
                <a:avLst/>
                <a:gdLst>
                  <a:gd name="connsiteX0" fmla="*/ 0 w 1130300"/>
                  <a:gd name="connsiteY0" fmla="*/ 0 h 336550"/>
                  <a:gd name="connsiteX1" fmla="*/ 120650 w 1130300"/>
                  <a:gd name="connsiteY1" fmla="*/ 120650 h 336550"/>
                  <a:gd name="connsiteX2" fmla="*/ 241300 w 1130300"/>
                  <a:gd name="connsiteY2" fmla="*/ 196850 h 336550"/>
                  <a:gd name="connsiteX3" fmla="*/ 355600 w 1130300"/>
                  <a:gd name="connsiteY3" fmla="*/ 234950 h 336550"/>
                  <a:gd name="connsiteX4" fmla="*/ 508000 w 1130300"/>
                  <a:gd name="connsiteY4" fmla="*/ 273050 h 336550"/>
                  <a:gd name="connsiteX5" fmla="*/ 736600 w 1130300"/>
                  <a:gd name="connsiteY5" fmla="*/ 298450 h 336550"/>
                  <a:gd name="connsiteX6" fmla="*/ 990600 w 1130300"/>
                  <a:gd name="connsiteY6" fmla="*/ 323850 h 336550"/>
                  <a:gd name="connsiteX7" fmla="*/ 1130300 w 1130300"/>
                  <a:gd name="connsiteY7" fmla="*/ 33655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30300" h="336550">
                    <a:moveTo>
                      <a:pt x="0" y="0"/>
                    </a:moveTo>
                    <a:cubicBezTo>
                      <a:pt x="40216" y="43921"/>
                      <a:pt x="80433" y="87842"/>
                      <a:pt x="120650" y="120650"/>
                    </a:cubicBezTo>
                    <a:cubicBezTo>
                      <a:pt x="160867" y="153458"/>
                      <a:pt x="202142" y="177800"/>
                      <a:pt x="241300" y="196850"/>
                    </a:cubicBezTo>
                    <a:cubicBezTo>
                      <a:pt x="280458" y="215900"/>
                      <a:pt x="311150" y="222250"/>
                      <a:pt x="355600" y="234950"/>
                    </a:cubicBezTo>
                    <a:cubicBezTo>
                      <a:pt x="400050" y="247650"/>
                      <a:pt x="444500" y="262467"/>
                      <a:pt x="508000" y="273050"/>
                    </a:cubicBezTo>
                    <a:cubicBezTo>
                      <a:pt x="571500" y="283633"/>
                      <a:pt x="736600" y="298450"/>
                      <a:pt x="736600" y="298450"/>
                    </a:cubicBezTo>
                    <a:lnTo>
                      <a:pt x="990600" y="323850"/>
                    </a:lnTo>
                    <a:lnTo>
                      <a:pt x="1130300" y="336550"/>
                    </a:lnTo>
                  </a:path>
                </a:pathLst>
              </a:custGeom>
              <a:noFill/>
              <a:ln w="762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>
                  <a:latin typeface="Arial" charset="0"/>
                </a:endParaRPr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ECC8303E-6817-4BF0-9175-174991531E7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5283210" y="3051819"/>
                <a:ext cx="202840" cy="20634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2EBF730-1851-48F8-BE5A-99E96AB9312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25467" y="2073936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7E82A00-D00D-4C1F-B85C-55189B0C927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78922" y="4306434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2" name="Cross 1">
              <a:extLst>
                <a:ext uri="{FF2B5EF4-FFF2-40B4-BE49-F238E27FC236}">
                  <a16:creationId xmlns:a16="http://schemas.microsoft.com/office/drawing/2014/main" id="{9706424E-0E82-4154-9F69-481BC1D1947F}"/>
                </a:ext>
              </a:extLst>
            </p:cNvPr>
            <p:cNvSpPr/>
            <p:nvPr/>
          </p:nvSpPr>
          <p:spPr bwMode="auto">
            <a:xfrm rot="2664045">
              <a:off x="6495535" y="2443806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accent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42" name="Cross 41">
              <a:extLst>
                <a:ext uri="{FF2B5EF4-FFF2-40B4-BE49-F238E27FC236}">
                  <a16:creationId xmlns:a16="http://schemas.microsoft.com/office/drawing/2014/main" id="{D793422B-A0D4-4FA1-9120-E35F1F2D12C9}"/>
                </a:ext>
              </a:extLst>
            </p:cNvPr>
            <p:cNvSpPr/>
            <p:nvPr/>
          </p:nvSpPr>
          <p:spPr bwMode="auto">
            <a:xfrm rot="2664045">
              <a:off x="6495534" y="2828809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43" name="Cross 42">
              <a:extLst>
                <a:ext uri="{FF2B5EF4-FFF2-40B4-BE49-F238E27FC236}">
                  <a16:creationId xmlns:a16="http://schemas.microsoft.com/office/drawing/2014/main" id="{E4BB44AE-B383-442C-8AC1-ACAF9D6A66F6}"/>
                </a:ext>
              </a:extLst>
            </p:cNvPr>
            <p:cNvSpPr/>
            <p:nvPr/>
          </p:nvSpPr>
          <p:spPr bwMode="auto">
            <a:xfrm rot="2664045">
              <a:off x="6495485" y="3116166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44" name="Cross 43">
              <a:extLst>
                <a:ext uri="{FF2B5EF4-FFF2-40B4-BE49-F238E27FC236}">
                  <a16:creationId xmlns:a16="http://schemas.microsoft.com/office/drawing/2014/main" id="{37850D58-4F23-46CC-8361-58495636014E}"/>
                </a:ext>
              </a:extLst>
            </p:cNvPr>
            <p:cNvSpPr/>
            <p:nvPr/>
          </p:nvSpPr>
          <p:spPr bwMode="auto">
            <a:xfrm rot="2664045">
              <a:off x="6489391" y="3400908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45" name="Cross 44">
              <a:extLst>
                <a:ext uri="{FF2B5EF4-FFF2-40B4-BE49-F238E27FC236}">
                  <a16:creationId xmlns:a16="http://schemas.microsoft.com/office/drawing/2014/main" id="{0B06CB2C-ABC8-40A2-85C0-08A67FBD54F0}"/>
                </a:ext>
              </a:extLst>
            </p:cNvPr>
            <p:cNvSpPr/>
            <p:nvPr/>
          </p:nvSpPr>
          <p:spPr bwMode="auto">
            <a:xfrm rot="2664045">
              <a:off x="6489391" y="3665846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46" name="Cross 45">
              <a:extLst>
                <a:ext uri="{FF2B5EF4-FFF2-40B4-BE49-F238E27FC236}">
                  <a16:creationId xmlns:a16="http://schemas.microsoft.com/office/drawing/2014/main" id="{4F045277-5FC8-4FC0-82C7-C6CE90ECC4C5}"/>
                </a:ext>
              </a:extLst>
            </p:cNvPr>
            <p:cNvSpPr/>
            <p:nvPr/>
          </p:nvSpPr>
          <p:spPr bwMode="auto">
            <a:xfrm rot="2664045">
              <a:off x="6489391" y="3930784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accent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47" name="Cross 46">
              <a:extLst>
                <a:ext uri="{FF2B5EF4-FFF2-40B4-BE49-F238E27FC236}">
                  <a16:creationId xmlns:a16="http://schemas.microsoft.com/office/drawing/2014/main" id="{30A50479-D37A-46CF-A759-009CCF270E11}"/>
                </a:ext>
              </a:extLst>
            </p:cNvPr>
            <p:cNvSpPr/>
            <p:nvPr/>
          </p:nvSpPr>
          <p:spPr bwMode="auto">
            <a:xfrm rot="2664045">
              <a:off x="5974200" y="2965237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49" name="Cross 48">
              <a:extLst>
                <a:ext uri="{FF2B5EF4-FFF2-40B4-BE49-F238E27FC236}">
                  <a16:creationId xmlns:a16="http://schemas.microsoft.com/office/drawing/2014/main" id="{C45A153F-DD09-4304-8E91-DB48ADBA1781}"/>
                </a:ext>
              </a:extLst>
            </p:cNvPr>
            <p:cNvSpPr/>
            <p:nvPr/>
          </p:nvSpPr>
          <p:spPr bwMode="auto">
            <a:xfrm rot="2664045">
              <a:off x="5981701" y="3537109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50" name="Cross 49">
              <a:extLst>
                <a:ext uri="{FF2B5EF4-FFF2-40B4-BE49-F238E27FC236}">
                  <a16:creationId xmlns:a16="http://schemas.microsoft.com/office/drawing/2014/main" id="{5D2017CD-2F64-4A8C-8912-325919845EBB}"/>
                </a:ext>
              </a:extLst>
            </p:cNvPr>
            <p:cNvSpPr/>
            <p:nvPr/>
          </p:nvSpPr>
          <p:spPr bwMode="auto">
            <a:xfrm rot="2664045">
              <a:off x="5598717" y="3243532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7DE20F2-04C8-4735-A50A-2FA09FC7EA5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336323" y="2553460"/>
              <a:ext cx="1543586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accent2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5350E69-B142-4218-BF10-B471028A1DD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336319" y="4042286"/>
              <a:ext cx="1543586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accent2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7" name="Cross 56">
              <a:extLst>
                <a:ext uri="{FF2B5EF4-FFF2-40B4-BE49-F238E27FC236}">
                  <a16:creationId xmlns:a16="http://schemas.microsoft.com/office/drawing/2014/main" id="{72ED21F9-82B6-453D-8B11-253DFEFF6B85}"/>
                </a:ext>
              </a:extLst>
            </p:cNvPr>
            <p:cNvSpPr/>
            <p:nvPr/>
          </p:nvSpPr>
          <p:spPr bwMode="auto">
            <a:xfrm rot="2664045">
              <a:off x="6489390" y="2046757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58" name="Cross 57">
              <a:extLst>
                <a:ext uri="{FF2B5EF4-FFF2-40B4-BE49-F238E27FC236}">
                  <a16:creationId xmlns:a16="http://schemas.microsoft.com/office/drawing/2014/main" id="{959A2715-6152-4E9D-8777-81A99FDEF9BE}"/>
                </a:ext>
              </a:extLst>
            </p:cNvPr>
            <p:cNvSpPr/>
            <p:nvPr/>
          </p:nvSpPr>
          <p:spPr bwMode="auto">
            <a:xfrm rot="2664045">
              <a:off x="6489391" y="4285099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3" name="Cross 2">
              <a:extLst>
                <a:ext uri="{FF2B5EF4-FFF2-40B4-BE49-F238E27FC236}">
                  <a16:creationId xmlns:a16="http://schemas.microsoft.com/office/drawing/2014/main" id="{CCED12A8-0950-DC1F-122C-58DF6C161FD2}"/>
                </a:ext>
              </a:extLst>
            </p:cNvPr>
            <p:cNvSpPr/>
            <p:nvPr/>
          </p:nvSpPr>
          <p:spPr bwMode="auto">
            <a:xfrm rot="2664045">
              <a:off x="6531275" y="2833069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4" name="Cross 3">
              <a:extLst>
                <a:ext uri="{FF2B5EF4-FFF2-40B4-BE49-F238E27FC236}">
                  <a16:creationId xmlns:a16="http://schemas.microsoft.com/office/drawing/2014/main" id="{88896605-641A-DCC7-76C5-B71568113181}"/>
                </a:ext>
              </a:extLst>
            </p:cNvPr>
            <p:cNvSpPr/>
            <p:nvPr/>
          </p:nvSpPr>
          <p:spPr bwMode="auto">
            <a:xfrm rot="2664045">
              <a:off x="6531226" y="3120426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5" name="Cross 4">
              <a:extLst>
                <a:ext uri="{FF2B5EF4-FFF2-40B4-BE49-F238E27FC236}">
                  <a16:creationId xmlns:a16="http://schemas.microsoft.com/office/drawing/2014/main" id="{64C419C9-C021-0F47-C39F-FC38CD381775}"/>
                </a:ext>
              </a:extLst>
            </p:cNvPr>
            <p:cNvSpPr/>
            <p:nvPr/>
          </p:nvSpPr>
          <p:spPr bwMode="auto">
            <a:xfrm rot="2664045">
              <a:off x="6525132" y="3405168"/>
              <a:ext cx="228600" cy="228600"/>
            </a:xfrm>
            <a:prstGeom prst="plus">
              <a:avLst>
                <a:gd name="adj" fmla="val 39614"/>
              </a:avLst>
            </a:prstGeom>
            <a:solidFill>
              <a:schemeClr val="tx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91DDF2C-B5C2-1B14-9018-B6B87DFC235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93724" y="3281042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A70AE77-91DB-A140-D8FF-A880B801980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83533" y="2734386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1D15C2-024B-2873-9103-55A0EB4A366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883533" y="2466031"/>
              <a:ext cx="182880" cy="182880"/>
            </a:xfrm>
            <a:prstGeom prst="ellips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529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Solving for the exit point</a:t>
            </a:r>
          </a:p>
        </p:txBody>
      </p:sp>
      <p:sp>
        <p:nvSpPr>
          <p:cNvPr id="67" name="Rectangle 3">
            <a:extLst>
              <a:ext uri="{FF2B5EF4-FFF2-40B4-BE49-F238E27FC236}">
                <a16:creationId xmlns:a16="http://schemas.microsoft.com/office/drawing/2014/main" id="{EF1E2B76-9850-46B3-A838-263B10C37A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084" y="1818808"/>
            <a:ext cx="4399526" cy="4490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sz="28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sz="2400" b="1">
                <a:solidFill>
                  <a:schemeClr val="bg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sz="2000" b="1">
                <a:solidFill>
                  <a:schemeClr val="bg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FF99"/>
              </a:buClr>
              <a:buSzPct val="125000"/>
              <a:buFont typeface="Wingdings" pitchFamily="2" charset="2"/>
              <a:buChar char="§"/>
              <a:defRPr b="1">
                <a:solidFill>
                  <a:schemeClr val="bg1"/>
                </a:solidFill>
                <a:latin typeface="+mn-lt"/>
              </a:defRPr>
            </a:lvl9pPr>
          </a:lstStyle>
          <a:p>
            <a:pPr>
              <a:spcBef>
                <a:spcPts val="1800"/>
              </a:spcBef>
              <a:buClrTx/>
              <a:defRPr/>
            </a:pPr>
            <a:r>
              <a:rPr lang="en-US" altLang="en-US" b="0" kern="0" dirty="0">
                <a:solidFill>
                  <a:schemeClr val="tx1"/>
                </a:solidFill>
              </a:rPr>
              <a:t>Brent’s method</a:t>
            </a:r>
          </a:p>
          <a:p>
            <a:pPr>
              <a:spcBef>
                <a:spcPts val="1800"/>
              </a:spcBef>
              <a:buClrTx/>
              <a:defRPr/>
            </a:pPr>
            <a:r>
              <a:rPr lang="en-US" altLang="en-US" b="0" kern="0" dirty="0">
                <a:solidFill>
                  <a:schemeClr val="tx1"/>
                </a:solidFill>
              </a:rPr>
              <a:t>Combination of secant method and bisection</a:t>
            </a:r>
          </a:p>
          <a:p>
            <a:pPr>
              <a:spcBef>
                <a:spcPts val="1800"/>
              </a:spcBef>
              <a:buClrTx/>
              <a:defRPr/>
            </a:pPr>
            <a:r>
              <a:rPr lang="en-US" altLang="en-US" b="0" kern="0" dirty="0">
                <a:solidFill>
                  <a:schemeClr val="tx1"/>
                </a:solidFill>
              </a:rPr>
              <a:t>Keeps root bracketed</a:t>
            </a:r>
          </a:p>
          <a:p>
            <a:pPr>
              <a:spcBef>
                <a:spcPts val="1800"/>
              </a:spcBef>
              <a:buClrTx/>
              <a:defRPr/>
            </a:pPr>
            <a:r>
              <a:rPr lang="en-US" altLang="en-US" b="0" kern="0" dirty="0">
                <a:solidFill>
                  <a:schemeClr val="tx1"/>
                </a:solidFill>
              </a:rPr>
              <a:t>Bottom line: our method is “semi-analytical”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D4CF892-BF72-298C-91D6-2FF64F928C8A}"/>
              </a:ext>
            </a:extLst>
          </p:cNvPr>
          <p:cNvGrpSpPr/>
          <p:nvPr/>
        </p:nvGrpSpPr>
        <p:grpSpPr>
          <a:xfrm>
            <a:off x="6200857" y="2638131"/>
            <a:ext cx="1943076" cy="3872790"/>
            <a:chOff x="6509209" y="2127459"/>
            <a:chExt cx="1943076" cy="3872790"/>
          </a:xfrm>
        </p:grpSpPr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7365A2D6-5F2F-4200-9B09-C45DB43101BB}"/>
                </a:ext>
              </a:extLst>
            </p:cNvPr>
            <p:cNvSpPr/>
            <p:nvPr/>
          </p:nvSpPr>
          <p:spPr bwMode="auto">
            <a:xfrm rot="13504294">
              <a:off x="5544352" y="3092316"/>
              <a:ext cx="3872790" cy="1943076"/>
            </a:xfrm>
            <a:prstGeom prst="triangle">
              <a:avLst>
                <a:gd name="adj" fmla="val 50344"/>
              </a:avLst>
            </a:prstGeom>
            <a:solidFill>
              <a:schemeClr val="bg1">
                <a:lumMod val="75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5B94B63-2240-49F6-8F34-C4B26803E062}"/>
                </a:ext>
              </a:extLst>
            </p:cNvPr>
            <p:cNvSpPr/>
            <p:nvPr/>
          </p:nvSpPr>
          <p:spPr bwMode="auto">
            <a:xfrm flipH="1" flipV="1">
              <a:off x="6942507" y="3062391"/>
              <a:ext cx="937402" cy="356958"/>
            </a:xfrm>
            <a:custGeom>
              <a:avLst/>
              <a:gdLst>
                <a:gd name="connsiteX0" fmla="*/ 0 w 1130300"/>
                <a:gd name="connsiteY0" fmla="*/ 0 h 336550"/>
                <a:gd name="connsiteX1" fmla="*/ 120650 w 1130300"/>
                <a:gd name="connsiteY1" fmla="*/ 120650 h 336550"/>
                <a:gd name="connsiteX2" fmla="*/ 241300 w 1130300"/>
                <a:gd name="connsiteY2" fmla="*/ 196850 h 336550"/>
                <a:gd name="connsiteX3" fmla="*/ 355600 w 1130300"/>
                <a:gd name="connsiteY3" fmla="*/ 234950 h 336550"/>
                <a:gd name="connsiteX4" fmla="*/ 508000 w 1130300"/>
                <a:gd name="connsiteY4" fmla="*/ 273050 h 336550"/>
                <a:gd name="connsiteX5" fmla="*/ 736600 w 1130300"/>
                <a:gd name="connsiteY5" fmla="*/ 298450 h 336550"/>
                <a:gd name="connsiteX6" fmla="*/ 990600 w 1130300"/>
                <a:gd name="connsiteY6" fmla="*/ 323850 h 336550"/>
                <a:gd name="connsiteX7" fmla="*/ 1130300 w 1130300"/>
                <a:gd name="connsiteY7" fmla="*/ 33655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300" h="336550">
                  <a:moveTo>
                    <a:pt x="0" y="0"/>
                  </a:moveTo>
                  <a:cubicBezTo>
                    <a:pt x="40216" y="43921"/>
                    <a:pt x="80433" y="87842"/>
                    <a:pt x="120650" y="120650"/>
                  </a:cubicBezTo>
                  <a:cubicBezTo>
                    <a:pt x="160867" y="153458"/>
                    <a:pt x="202142" y="177800"/>
                    <a:pt x="241300" y="196850"/>
                  </a:cubicBezTo>
                  <a:cubicBezTo>
                    <a:pt x="280458" y="215900"/>
                    <a:pt x="311150" y="222250"/>
                    <a:pt x="355600" y="234950"/>
                  </a:cubicBezTo>
                  <a:cubicBezTo>
                    <a:pt x="400050" y="247650"/>
                    <a:pt x="444500" y="262467"/>
                    <a:pt x="508000" y="273050"/>
                  </a:cubicBezTo>
                  <a:cubicBezTo>
                    <a:pt x="571500" y="283633"/>
                    <a:pt x="736600" y="298450"/>
                    <a:pt x="736600" y="298450"/>
                  </a:cubicBezTo>
                  <a:lnTo>
                    <a:pt x="990600" y="323850"/>
                  </a:lnTo>
                  <a:lnTo>
                    <a:pt x="1130300" y="336550"/>
                  </a:lnTo>
                </a:path>
              </a:pathLst>
            </a:cu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0BE9254-F0AC-4140-9A1F-719B0795357D}"/>
                </a:ext>
              </a:extLst>
            </p:cNvPr>
            <p:cNvSpPr/>
            <p:nvPr/>
          </p:nvSpPr>
          <p:spPr bwMode="auto">
            <a:xfrm>
              <a:off x="7755843" y="3265441"/>
              <a:ext cx="228600" cy="22860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FDC6A70-F20F-46CB-948A-EA46F2120B7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792280" y="3041761"/>
              <a:ext cx="266087" cy="34101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40504E9-A1BC-44F5-8E88-5BDE3D9E4EA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02218" y="2733048"/>
              <a:ext cx="0" cy="640616"/>
            </a:xfrm>
            <a:prstGeom prst="line">
              <a:avLst/>
            </a:prstGeom>
            <a:solidFill>
              <a:schemeClr val="accent1"/>
            </a:solidFill>
            <a:ln w="1016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8C679E6-C2D8-4A24-98A2-B377C6534B92}"/>
                </a:ext>
              </a:extLst>
            </p:cNvPr>
            <p:cNvSpPr/>
            <p:nvPr/>
          </p:nvSpPr>
          <p:spPr bwMode="auto">
            <a:xfrm>
              <a:off x="6680030" y="2927671"/>
              <a:ext cx="228600" cy="228600"/>
            </a:xfrm>
            <a:prstGeom prst="ellipse">
              <a:avLst/>
            </a:prstGeom>
            <a:solidFill>
              <a:srgbClr val="FF0000"/>
            </a:solidFill>
            <a:ln w="412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3660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8A597-F8D8-E8B6-A90C-C21253622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our generalized Pollock’s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F8D8D-FB6A-97A4-F832-CA576526A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45372" cy="4351338"/>
          </a:xfrm>
        </p:spPr>
        <p:txBody>
          <a:bodyPr/>
          <a:lstStyle/>
          <a:p>
            <a:r>
              <a:rPr lang="en-US" dirty="0"/>
              <a:t>Our method is new, but it’s related to the methods reviewed by Zhang et al. (2012, WRR, v. 48):</a:t>
            </a:r>
          </a:p>
          <a:p>
            <a:pPr lvl="1"/>
            <a:r>
              <a:rPr lang="en-US" dirty="0"/>
              <a:t>Triangular </a:t>
            </a:r>
            <a:r>
              <a:rPr lang="en-US" dirty="0" err="1"/>
              <a:t>subcells</a:t>
            </a:r>
            <a:endParaRPr lang="en-US" dirty="0"/>
          </a:p>
          <a:p>
            <a:pPr lvl="1"/>
            <a:r>
              <a:rPr lang="en-US" dirty="0"/>
              <a:t>Relatively low-order basis functions, with uniform normal velocities along cell edges and variable normal velocities along internal </a:t>
            </a:r>
            <a:r>
              <a:rPr lang="en-US" dirty="0" err="1"/>
              <a:t>subcell</a:t>
            </a:r>
            <a:r>
              <a:rPr lang="en-US" dirty="0"/>
              <a:t> edges</a:t>
            </a:r>
          </a:p>
          <a:p>
            <a:pPr lvl="1"/>
            <a:r>
              <a:rPr lang="en-US" dirty="0" err="1"/>
              <a:t>Subcells</a:t>
            </a:r>
            <a:r>
              <a:rPr lang="en-US" dirty="0"/>
              <a:t> share a single cell-centroid velocity</a:t>
            </a:r>
          </a:p>
          <a:p>
            <a:pPr lvl="1"/>
            <a:r>
              <a:rPr lang="en-US" dirty="0"/>
              <a:t>Locally conservative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6F4FF36-7616-F973-26FE-0DD91E162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693" y="2039698"/>
            <a:ext cx="4544460" cy="392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1965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60F43-5337-D491-C38A-51B089615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MODPATH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9BC2B-AF24-EE8F-B8BB-86E5B50C7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77130" cy="4351338"/>
          </a:xfrm>
        </p:spPr>
        <p:txBody>
          <a:bodyPr/>
          <a:lstStyle/>
          <a:p>
            <a:r>
              <a:rPr lang="en-US" dirty="0"/>
              <a:t>Separate program from MODFLOW</a:t>
            </a:r>
          </a:p>
          <a:p>
            <a:r>
              <a:rPr lang="en-US" dirty="0"/>
              <a:t>Compatible with various versions of MODFLOW, including MODFLOW 6</a:t>
            </a:r>
          </a:p>
          <a:p>
            <a:r>
              <a:rPr lang="en-US" dirty="0"/>
              <a:t>Particle tracking across </a:t>
            </a:r>
            <a:r>
              <a:rPr lang="en-US" dirty="0">
                <a:solidFill>
                  <a:srgbClr val="00B050"/>
                </a:solidFill>
              </a:rPr>
              <a:t>rectangular cells</a:t>
            </a:r>
            <a:r>
              <a:rPr lang="en-US" dirty="0"/>
              <a:t> using “Pollock’s method”</a:t>
            </a:r>
          </a:p>
          <a:p>
            <a:pPr lvl="1"/>
            <a:r>
              <a:rPr lang="en-US" dirty="0"/>
              <a:t>Rectangular grids (DIS)</a:t>
            </a:r>
          </a:p>
          <a:p>
            <a:pPr lvl="1"/>
            <a:r>
              <a:rPr lang="en-US" dirty="0"/>
              <a:t>Quad-refined grids (DISV, DISU)</a:t>
            </a:r>
          </a:p>
        </p:txBody>
      </p:sp>
    </p:spTree>
    <p:extLst>
      <p:ext uri="{BB962C8B-B14F-4D97-AF65-F5344CB8AC3E}">
        <p14:creationId xmlns:p14="http://schemas.microsoft.com/office/powerpoint/2010/main" val="196656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0EBDD-E252-CB95-D85A-7107ABB94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MODPATH 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4631EC-4086-B159-6773-4A13996CD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262" y="1444255"/>
            <a:ext cx="3902132" cy="40953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DF5B49-DF62-1B98-42B5-0DF5DE2105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444" y="1444254"/>
            <a:ext cx="3927641" cy="41038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8341DE-AAE4-2F9C-C336-2625568337D6}"/>
              </a:ext>
            </a:extLst>
          </p:cNvPr>
          <p:cNvSpPr txBox="1"/>
          <p:nvPr/>
        </p:nvSpPr>
        <p:spPr>
          <a:xfrm>
            <a:off x="4292839" y="6077868"/>
            <a:ext cx="3927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Nimbus Roman No9 L"/>
              </a:rPr>
              <a:t>From MODPATH Version 7 Example Problems</a:t>
            </a:r>
            <a:endParaRPr 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E95E19-988F-6057-E0CB-6E70D22B27B7}"/>
              </a:ext>
            </a:extLst>
          </p:cNvPr>
          <p:cNvSpPr txBox="1"/>
          <p:nvPr/>
        </p:nvSpPr>
        <p:spPr>
          <a:xfrm>
            <a:off x="2627073" y="5510283"/>
            <a:ext cx="2799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Nimbus Roman No9 L"/>
              </a:rPr>
              <a:t>RECTANGULAR GRID</a:t>
            </a: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37CC02-8E33-6D8F-DE6E-D9F17A339DEA}"/>
              </a:ext>
            </a:extLst>
          </p:cNvPr>
          <p:cNvSpPr txBox="1"/>
          <p:nvPr/>
        </p:nvSpPr>
        <p:spPr>
          <a:xfrm>
            <a:off x="6894284" y="5513822"/>
            <a:ext cx="2799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Nimbus Roman No9 L"/>
              </a:rPr>
              <a:t>QUAD-REFINED GRID</a:t>
            </a:r>
            <a:endParaRPr lang="en-US" sz="24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AFED56E-91A3-3EF9-3B7E-E402CA8E47B1}"/>
              </a:ext>
            </a:extLst>
          </p:cNvPr>
          <p:cNvCxnSpPr/>
          <p:nvPr/>
        </p:nvCxnSpPr>
        <p:spPr>
          <a:xfrm flipH="1">
            <a:off x="8442251" y="2344553"/>
            <a:ext cx="1137684" cy="962173"/>
          </a:xfrm>
          <a:prstGeom prst="straightConnector1">
            <a:avLst/>
          </a:prstGeom>
          <a:ln w="412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several&#10;&#10;Description automatically generated">
            <a:extLst>
              <a:ext uri="{FF2B5EF4-FFF2-40B4-BE49-F238E27FC236}">
                <a16:creationId xmlns:a16="http://schemas.microsoft.com/office/drawing/2014/main" id="{0B478593-CA44-B897-7E18-BBDD528C6F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3608" y="386391"/>
            <a:ext cx="2811688" cy="197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46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enry_vor2_particles">
            <a:hlinkClick r:id="" action="ppaction://media"/>
            <a:extLst>
              <a:ext uri="{FF2B5EF4-FFF2-40B4-BE49-F238E27FC236}">
                <a16:creationId xmlns:a16="http://schemas.microsoft.com/office/drawing/2014/main" id="{2E148280-B2AD-8CCC-51A3-E009807577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2897" y="583529"/>
            <a:ext cx="9977350" cy="66515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A74221-3B82-61E2-1C1B-2CDDAB75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999"/>
            <a:ext cx="10515600" cy="1325563"/>
          </a:xfrm>
        </p:spPr>
        <p:txBody>
          <a:bodyPr/>
          <a:lstStyle/>
          <a:p>
            <a:r>
              <a:rPr lang="en-US" dirty="0"/>
              <a:t>What about particle tracking on </a:t>
            </a:r>
            <a:r>
              <a:rPr lang="en-US" b="1" i="1" dirty="0"/>
              <a:t>really</a:t>
            </a:r>
            <a:r>
              <a:rPr lang="en-US" dirty="0"/>
              <a:t> unstructured MODFLOW 6 grids?</a:t>
            </a:r>
          </a:p>
        </p:txBody>
      </p:sp>
    </p:spTree>
    <p:extLst>
      <p:ext uri="{BB962C8B-B14F-4D97-AF65-F5344CB8AC3E}">
        <p14:creationId xmlns:p14="http://schemas.microsoft.com/office/powerpoint/2010/main" val="404682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60F43-5337-D491-C38A-51B089615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PRT Model for MODFLOW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9BC2B-AF24-EE8F-B8BB-86E5B50C7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79288" cy="4351338"/>
          </a:xfrm>
        </p:spPr>
        <p:txBody>
          <a:bodyPr/>
          <a:lstStyle/>
          <a:p>
            <a:r>
              <a:rPr lang="en-US" dirty="0"/>
              <a:t>Integrated into MODFLOW 6</a:t>
            </a:r>
          </a:p>
          <a:p>
            <a:r>
              <a:rPr lang="en-US" dirty="0"/>
              <a:t>Particle tracking across </a:t>
            </a:r>
            <a:r>
              <a:rPr lang="en-US" dirty="0">
                <a:solidFill>
                  <a:srgbClr val="00B050"/>
                </a:solidFill>
              </a:rPr>
              <a:t>rectangular cells</a:t>
            </a:r>
            <a:r>
              <a:rPr lang="en-US" dirty="0"/>
              <a:t> using “Pollock’s method”</a:t>
            </a:r>
          </a:p>
          <a:p>
            <a:pPr lvl="1"/>
            <a:r>
              <a:rPr lang="en-US" dirty="0"/>
              <a:t>Rectangular grids (DIS)</a:t>
            </a:r>
          </a:p>
          <a:p>
            <a:pPr lvl="1"/>
            <a:r>
              <a:rPr lang="en-US" dirty="0"/>
              <a:t>Quad-refined grids (DISV)</a:t>
            </a:r>
          </a:p>
          <a:p>
            <a:r>
              <a:rPr lang="en-US" dirty="0"/>
              <a:t>Particle tracking across </a:t>
            </a:r>
            <a:r>
              <a:rPr lang="en-US" dirty="0">
                <a:solidFill>
                  <a:schemeClr val="accent2"/>
                </a:solidFill>
              </a:rPr>
              <a:t>non-rectangular (polygonal) cells</a:t>
            </a:r>
            <a:r>
              <a:rPr lang="en-US" dirty="0"/>
              <a:t> of the kind that make up DISV grids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59C4E2-28EA-E9AD-9258-612925E97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3370" y="1573618"/>
            <a:ext cx="4477132" cy="39456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641B3A-9075-884F-B540-77E936097E1A}"/>
              </a:ext>
            </a:extLst>
          </p:cNvPr>
          <p:cNvSpPr txBox="1"/>
          <p:nvPr/>
        </p:nvSpPr>
        <p:spPr>
          <a:xfrm>
            <a:off x="7447157" y="5349970"/>
            <a:ext cx="20583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Nimbus Roman No9 L"/>
              </a:rPr>
              <a:t>From </a:t>
            </a:r>
            <a:r>
              <a:rPr lang="en-US" sz="1200" b="0" i="0" u="none" strike="noStrike" baseline="0" dirty="0">
                <a:latin typeface="Nimbus Roman No9 L"/>
              </a:rPr>
              <a:t>USGS TM 6-A55 </a:t>
            </a:r>
            <a:endParaRPr lang="en-US" sz="1200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259E7D60-23A4-3558-F4B4-BC80056ED64E}"/>
              </a:ext>
            </a:extLst>
          </p:cNvPr>
          <p:cNvSpPr/>
          <p:nvPr/>
        </p:nvSpPr>
        <p:spPr>
          <a:xfrm>
            <a:off x="3742665" y="4965406"/>
            <a:ext cx="765544" cy="709603"/>
          </a:xfrm>
          <a:prstGeom prst="downArrow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5757FF-051C-68A2-E25B-530C40CB1B7D}"/>
              </a:ext>
            </a:extLst>
          </p:cNvPr>
          <p:cNvSpPr txBox="1"/>
          <p:nvPr/>
        </p:nvSpPr>
        <p:spPr>
          <a:xfrm>
            <a:off x="925033" y="5762844"/>
            <a:ext cx="6522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2"/>
                </a:solidFill>
              </a:rPr>
              <a:t>GENERALIZATION OF POLLOCK’S METHOD</a:t>
            </a:r>
          </a:p>
        </p:txBody>
      </p:sp>
    </p:spTree>
    <p:extLst>
      <p:ext uri="{BB962C8B-B14F-4D97-AF65-F5344CB8AC3E}">
        <p14:creationId xmlns:p14="http://schemas.microsoft.com/office/powerpoint/2010/main" val="2920220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Pollock’s method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3642" y="1754374"/>
            <a:ext cx="4039496" cy="4490092"/>
          </a:xfrm>
        </p:spPr>
        <p:txBody>
          <a:bodyPr/>
          <a:lstStyle/>
          <a:p>
            <a:pPr>
              <a:spcBef>
                <a:spcPts val="1800"/>
              </a:spcBef>
              <a:defRPr/>
            </a:pPr>
            <a:r>
              <a:rPr lang="en-US" altLang="en-US" dirty="0">
                <a:solidFill>
                  <a:schemeClr val="accent5">
                    <a:lumMod val="90000"/>
                  </a:schemeClr>
                </a:solidFill>
              </a:rPr>
              <a:t>Independent, 1D, linear interpolations </a:t>
            </a:r>
            <a:r>
              <a:rPr lang="en-US" altLang="en-US" dirty="0"/>
              <a:t>of </a:t>
            </a:r>
            <a:r>
              <a:rPr lang="en-US" altLang="en-US" dirty="0" err="1"/>
              <a:t>v</a:t>
            </a:r>
            <a:r>
              <a:rPr lang="en-US" altLang="en-US" baseline="-25000" dirty="0" err="1"/>
              <a:t>x</a:t>
            </a:r>
            <a:r>
              <a:rPr lang="en-US" altLang="en-US" dirty="0"/>
              <a:t> and </a:t>
            </a:r>
            <a:r>
              <a:rPr lang="en-US" altLang="en-US" dirty="0" err="1"/>
              <a:t>v</a:t>
            </a:r>
            <a:r>
              <a:rPr lang="en-US" altLang="en-US" baseline="-25000" dirty="0" err="1"/>
              <a:t>y</a:t>
            </a:r>
            <a:r>
              <a:rPr lang="en-US" altLang="en-US" dirty="0"/>
              <a:t> on a rectangle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>
                <a:solidFill>
                  <a:schemeClr val="accent5">
                    <a:lumMod val="90000"/>
                  </a:schemeClr>
                </a:solidFill>
              </a:rPr>
              <a:t>Solves analytically</a:t>
            </a:r>
            <a:r>
              <a:rPr lang="en-US" altLang="en-US" dirty="0"/>
              <a:t> for exit time &amp; location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Simple and elegant!</a:t>
            </a:r>
          </a:p>
        </p:txBody>
      </p:sp>
      <p:grpSp>
        <p:nvGrpSpPr>
          <p:cNvPr id="4096" name="Group 4095">
            <a:extLst>
              <a:ext uri="{FF2B5EF4-FFF2-40B4-BE49-F238E27FC236}">
                <a16:creationId xmlns:a16="http://schemas.microsoft.com/office/drawing/2014/main" id="{7B859E7A-F0A0-4714-8607-E60F509CE4A0}"/>
              </a:ext>
            </a:extLst>
          </p:cNvPr>
          <p:cNvGrpSpPr/>
          <p:nvPr/>
        </p:nvGrpSpPr>
        <p:grpSpPr>
          <a:xfrm>
            <a:off x="5944508" y="1597037"/>
            <a:ext cx="3980592" cy="3510317"/>
            <a:chOff x="1882706" y="3124178"/>
            <a:chExt cx="3980592" cy="3510317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956E6AE2-C5DB-4C06-AC01-A0404972E4B0}"/>
                </a:ext>
              </a:extLst>
            </p:cNvPr>
            <p:cNvGrpSpPr/>
            <p:nvPr/>
          </p:nvGrpSpPr>
          <p:grpSpPr>
            <a:xfrm>
              <a:off x="1882706" y="3124178"/>
              <a:ext cx="3980592" cy="3510317"/>
              <a:chOff x="1882706" y="3124178"/>
              <a:chExt cx="3980592" cy="3510317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043658DF-6390-4AB0-8BF5-8F68CFDED968}"/>
                  </a:ext>
                </a:extLst>
              </p:cNvPr>
              <p:cNvGrpSpPr/>
              <p:nvPr/>
            </p:nvGrpSpPr>
            <p:grpSpPr>
              <a:xfrm>
                <a:off x="1882706" y="3124178"/>
                <a:ext cx="3582198" cy="3168208"/>
                <a:chOff x="1882706" y="3124178"/>
                <a:chExt cx="3582198" cy="3168208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C4FA2C11-08B2-4041-ADD0-E24ABE856A73}"/>
                    </a:ext>
                  </a:extLst>
                </p:cNvPr>
                <p:cNvSpPr/>
                <p:nvPr/>
              </p:nvSpPr>
              <p:spPr bwMode="auto">
                <a:xfrm>
                  <a:off x="2721694" y="3549186"/>
                  <a:ext cx="2743200" cy="274320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4000" dirty="0">
                    <a:latin typeface="Arial" charset="0"/>
                  </a:endParaRPr>
                </a:p>
              </p:txBody>
            </p:sp>
            <p:cxnSp>
              <p:nvCxnSpPr>
                <p:cNvPr id="26" name="Straight Arrow Connector 25">
                  <a:extLst>
                    <a:ext uri="{FF2B5EF4-FFF2-40B4-BE49-F238E27FC236}">
                      <a16:creationId xmlns:a16="http://schemas.microsoft.com/office/drawing/2014/main" id="{86914DDD-1C35-445B-A515-74345A9A892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4974710" y="4910601"/>
                  <a:ext cx="490194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6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7DD25ADA-5F5A-451C-895C-F9EC4B85F02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1882706" y="4910827"/>
                  <a:ext cx="836629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6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83713AEF-502A-49D1-A377-884D84EF7576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4093294" y="5495034"/>
                  <a:ext cx="9427" cy="784522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6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65BD3091-36F1-438A-9117-7635B0C3A3B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4092256" y="3124178"/>
                  <a:ext cx="0" cy="425006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6"/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A55BB658-5AFD-4F2B-8C0E-5015D4A7A2D4}"/>
                    </a:ext>
                  </a:extLst>
                </p:cNvPr>
                <p:cNvSpPr/>
                <p:nvPr/>
              </p:nvSpPr>
              <p:spPr bwMode="auto">
                <a:xfrm flipH="1" flipV="1">
                  <a:off x="2880705" y="4589533"/>
                  <a:ext cx="937402" cy="356958"/>
                </a:xfrm>
                <a:custGeom>
                  <a:avLst/>
                  <a:gdLst>
                    <a:gd name="connsiteX0" fmla="*/ 0 w 1130300"/>
                    <a:gd name="connsiteY0" fmla="*/ 0 h 336550"/>
                    <a:gd name="connsiteX1" fmla="*/ 120650 w 1130300"/>
                    <a:gd name="connsiteY1" fmla="*/ 120650 h 336550"/>
                    <a:gd name="connsiteX2" fmla="*/ 241300 w 1130300"/>
                    <a:gd name="connsiteY2" fmla="*/ 196850 h 336550"/>
                    <a:gd name="connsiteX3" fmla="*/ 355600 w 1130300"/>
                    <a:gd name="connsiteY3" fmla="*/ 234950 h 336550"/>
                    <a:gd name="connsiteX4" fmla="*/ 508000 w 1130300"/>
                    <a:gd name="connsiteY4" fmla="*/ 273050 h 336550"/>
                    <a:gd name="connsiteX5" fmla="*/ 736600 w 1130300"/>
                    <a:gd name="connsiteY5" fmla="*/ 298450 h 336550"/>
                    <a:gd name="connsiteX6" fmla="*/ 990600 w 1130300"/>
                    <a:gd name="connsiteY6" fmla="*/ 323850 h 336550"/>
                    <a:gd name="connsiteX7" fmla="*/ 1130300 w 1130300"/>
                    <a:gd name="connsiteY7" fmla="*/ 336550 h 336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30300" h="336550">
                      <a:moveTo>
                        <a:pt x="0" y="0"/>
                      </a:moveTo>
                      <a:cubicBezTo>
                        <a:pt x="40216" y="43921"/>
                        <a:pt x="80433" y="87842"/>
                        <a:pt x="120650" y="120650"/>
                      </a:cubicBezTo>
                      <a:cubicBezTo>
                        <a:pt x="160867" y="153458"/>
                        <a:pt x="202142" y="177800"/>
                        <a:pt x="241300" y="196850"/>
                      </a:cubicBezTo>
                      <a:cubicBezTo>
                        <a:pt x="280458" y="215900"/>
                        <a:pt x="311150" y="222250"/>
                        <a:pt x="355600" y="234950"/>
                      </a:cubicBezTo>
                      <a:cubicBezTo>
                        <a:pt x="400050" y="247650"/>
                        <a:pt x="444500" y="262467"/>
                        <a:pt x="508000" y="273050"/>
                      </a:cubicBezTo>
                      <a:cubicBezTo>
                        <a:pt x="571500" y="283633"/>
                        <a:pt x="736600" y="298450"/>
                        <a:pt x="736600" y="298450"/>
                      </a:cubicBezTo>
                      <a:lnTo>
                        <a:pt x="990600" y="323850"/>
                      </a:lnTo>
                      <a:lnTo>
                        <a:pt x="1130300" y="336550"/>
                      </a:lnTo>
                    </a:path>
                  </a:pathLst>
                </a:custGeom>
                <a:noFill/>
                <a:ln w="762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4000">
                    <a:latin typeface="Arial" charset="0"/>
                  </a:endParaRPr>
                </a:p>
              </p:txBody>
            </p:sp>
          </p:grp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B5A8408-98C4-464B-B6A6-64DDCA2F35F9}"/>
                  </a:ext>
                </a:extLst>
              </p:cNvPr>
              <p:cNvSpPr/>
              <p:nvPr/>
            </p:nvSpPr>
            <p:spPr>
              <a:xfrm>
                <a:off x="2694079" y="4677423"/>
                <a:ext cx="4251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en-US" sz="2400" b="1" dirty="0" err="1">
                    <a:solidFill>
                      <a:schemeClr val="accent6"/>
                    </a:solidFill>
                  </a:rPr>
                  <a:t>v</a:t>
                </a:r>
                <a:r>
                  <a:rPr lang="en-US" altLang="en-US" sz="2400" b="1" baseline="-25000" dirty="0" err="1">
                    <a:solidFill>
                      <a:schemeClr val="accent6"/>
                    </a:solidFill>
                  </a:rPr>
                  <a:t>x</a:t>
                </a:r>
                <a:endParaRPr lang="en-US" sz="2400" b="1" dirty="0">
                  <a:solidFill>
                    <a:schemeClr val="accent6"/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0E4D0708-A2A1-4B24-9CB8-AB63E30EB026}"/>
                  </a:ext>
                </a:extLst>
              </p:cNvPr>
              <p:cNvSpPr/>
              <p:nvPr/>
            </p:nvSpPr>
            <p:spPr>
              <a:xfrm>
                <a:off x="5438182" y="4676620"/>
                <a:ext cx="4251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en-US" sz="2400" b="1" dirty="0" err="1">
                    <a:solidFill>
                      <a:schemeClr val="accent6"/>
                    </a:solidFill>
                  </a:rPr>
                  <a:t>v</a:t>
                </a:r>
                <a:r>
                  <a:rPr lang="en-US" altLang="en-US" sz="2400" b="1" baseline="-25000" dirty="0" err="1">
                    <a:solidFill>
                      <a:schemeClr val="accent6"/>
                    </a:solidFill>
                  </a:rPr>
                  <a:t>x</a:t>
                </a:r>
                <a:endParaRPr lang="en-US" sz="2400" b="1" dirty="0">
                  <a:solidFill>
                    <a:schemeClr val="accent6"/>
                  </a:solidFill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EB9307C3-B741-4553-BE88-359A05849955}"/>
                  </a:ext>
                </a:extLst>
              </p:cNvPr>
              <p:cNvSpPr/>
              <p:nvPr/>
            </p:nvSpPr>
            <p:spPr>
              <a:xfrm>
                <a:off x="3876269" y="3455051"/>
                <a:ext cx="4305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en-US" sz="2400" b="1" dirty="0" err="1">
                    <a:solidFill>
                      <a:schemeClr val="accent6"/>
                    </a:solidFill>
                  </a:rPr>
                  <a:t>v</a:t>
                </a:r>
                <a:r>
                  <a:rPr lang="en-US" altLang="en-US" sz="2400" b="1" baseline="-25000" dirty="0" err="1">
                    <a:solidFill>
                      <a:schemeClr val="accent6"/>
                    </a:solidFill>
                  </a:rPr>
                  <a:t>y</a:t>
                </a:r>
                <a:endParaRPr lang="en-US" sz="2400" b="1" dirty="0">
                  <a:solidFill>
                    <a:schemeClr val="accent6"/>
                  </a:solidFill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1CF74771-C506-4CAC-A6B9-42A4B8F05BE4}"/>
                  </a:ext>
                </a:extLst>
              </p:cNvPr>
              <p:cNvSpPr/>
              <p:nvPr/>
            </p:nvSpPr>
            <p:spPr>
              <a:xfrm>
                <a:off x="3866842" y="6172830"/>
                <a:ext cx="43056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en-US" sz="2400" b="1" dirty="0" err="1">
                    <a:solidFill>
                      <a:schemeClr val="accent6"/>
                    </a:solidFill>
                  </a:rPr>
                  <a:t>v</a:t>
                </a:r>
                <a:r>
                  <a:rPr lang="en-US" altLang="en-US" sz="2400" b="1" baseline="-25000" dirty="0" err="1">
                    <a:solidFill>
                      <a:schemeClr val="accent6"/>
                    </a:solidFill>
                  </a:rPr>
                  <a:t>y</a:t>
                </a:r>
                <a:endParaRPr lang="en-US" sz="2400" b="1" dirty="0">
                  <a:solidFill>
                    <a:schemeClr val="accent6"/>
                  </a:solidFill>
                </a:endParaRPr>
              </a:p>
            </p:txBody>
          </p:sp>
        </p:grp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901BDA17-7593-4185-9010-0DE6522E165D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2745408" y="4578961"/>
              <a:ext cx="202840" cy="20634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72" name="Oval 71">
            <a:extLst>
              <a:ext uri="{FF2B5EF4-FFF2-40B4-BE49-F238E27FC236}">
                <a16:creationId xmlns:a16="http://schemas.microsoft.com/office/drawing/2014/main" id="{0173F768-7EB2-469F-A2A1-70D649701F54}"/>
              </a:ext>
            </a:extLst>
          </p:cNvPr>
          <p:cNvSpPr/>
          <p:nvPr/>
        </p:nvSpPr>
        <p:spPr bwMode="auto">
          <a:xfrm>
            <a:off x="7765282" y="3284227"/>
            <a:ext cx="228600" cy="228600"/>
          </a:xfrm>
          <a:prstGeom prst="ellipse">
            <a:avLst/>
          </a:prstGeom>
          <a:solidFill>
            <a:srgbClr val="FF0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0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295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Pollock’s method from another angle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6172" y="1733107"/>
            <a:ext cx="3700806" cy="4490092"/>
          </a:xfrm>
        </p:spPr>
        <p:txBody>
          <a:bodyPr/>
          <a:lstStyle/>
          <a:p>
            <a:pPr>
              <a:spcBef>
                <a:spcPts val="1800"/>
              </a:spcBef>
              <a:defRPr/>
            </a:pPr>
            <a:r>
              <a:rPr lang="en-US" altLang="en-US" dirty="0"/>
              <a:t>Define </a:t>
            </a:r>
            <a:r>
              <a:rPr lang="en-US" altLang="en-US" dirty="0">
                <a:solidFill>
                  <a:schemeClr val="accent5">
                    <a:lumMod val="90000"/>
                  </a:schemeClr>
                </a:solidFill>
              </a:rPr>
              <a:t>vertex velocities</a:t>
            </a:r>
            <a:endParaRPr lang="en-US" altLang="en-US" baseline="-250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C8D182-65F5-88FA-A3A2-9803D97DB049}"/>
              </a:ext>
            </a:extLst>
          </p:cNvPr>
          <p:cNvGrpSpPr/>
          <p:nvPr/>
        </p:nvGrpSpPr>
        <p:grpSpPr>
          <a:xfrm>
            <a:off x="5290012" y="1945757"/>
            <a:ext cx="3779492" cy="3393644"/>
            <a:chOff x="5087991" y="1945757"/>
            <a:chExt cx="3779492" cy="339364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766E4A6-0D14-4191-B084-7C279B6A9253}"/>
                </a:ext>
              </a:extLst>
            </p:cNvPr>
            <p:cNvGrpSpPr/>
            <p:nvPr/>
          </p:nvGrpSpPr>
          <p:grpSpPr>
            <a:xfrm>
              <a:off x="5087991" y="1945757"/>
              <a:ext cx="3779482" cy="3393644"/>
              <a:chOff x="3940404" y="1371600"/>
              <a:chExt cx="3779482" cy="3393644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4FA2C11-08B2-4041-ADD0-E24ABE856A73}"/>
                  </a:ext>
                </a:extLst>
              </p:cNvPr>
              <p:cNvSpPr/>
              <p:nvPr/>
            </p:nvSpPr>
            <p:spPr bwMode="auto">
              <a:xfrm>
                <a:off x="4976686" y="2022044"/>
                <a:ext cx="2743200" cy="27432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 dirty="0">
                  <a:latin typeface="Arial" charset="0"/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2EF11C0-687A-4121-8908-417869F05FD4}"/>
                  </a:ext>
                </a:extLst>
              </p:cNvPr>
              <p:cNvGrpSpPr/>
              <p:nvPr/>
            </p:nvGrpSpPr>
            <p:grpSpPr>
              <a:xfrm>
                <a:off x="3940404" y="1371600"/>
                <a:ext cx="3777407" cy="3391947"/>
                <a:chOff x="3940404" y="1371600"/>
                <a:chExt cx="3777407" cy="3391947"/>
              </a:xfrm>
            </p:grpSpPr>
            <p:cxnSp>
              <p:nvCxnSpPr>
                <p:cNvPr id="3" name="Straight Connector 2">
                  <a:extLst>
                    <a:ext uri="{FF2B5EF4-FFF2-40B4-BE49-F238E27FC236}">
                      <a16:creationId xmlns:a16="http://schemas.microsoft.com/office/drawing/2014/main" id="{F1ABC6B8-9135-4B8F-92C5-E508477CB36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3940404" y="1598334"/>
                  <a:ext cx="3534395" cy="3417"/>
                </a:xfrm>
                <a:prstGeom prst="line">
                  <a:avLst/>
                </a:prstGeom>
                <a:solidFill>
                  <a:schemeClr val="accent1"/>
                </a:solidFill>
                <a:ln w="25400" cap="flat" cmpd="sng" algn="ctr">
                  <a:solidFill>
                    <a:schemeClr val="accent6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C5F30AE8-60D8-42B1-8D0F-ADAE95C3962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3940404" y="3967892"/>
                  <a:ext cx="3534395" cy="0"/>
                </a:xfrm>
                <a:prstGeom prst="line">
                  <a:avLst/>
                </a:prstGeom>
                <a:solidFill>
                  <a:schemeClr val="accent1"/>
                </a:solidFill>
                <a:ln w="25400" cap="flat" cmpd="sng" algn="ctr">
                  <a:solidFill>
                    <a:schemeClr val="accent6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A8DF7BB8-0B18-431B-A59A-32C65CB67438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227338" y="1371600"/>
                  <a:ext cx="0" cy="2795047"/>
                </a:xfrm>
                <a:prstGeom prst="line">
                  <a:avLst/>
                </a:prstGeom>
                <a:solidFill>
                  <a:schemeClr val="accent1"/>
                </a:solidFill>
                <a:ln w="25400" cap="flat" cmpd="sng" algn="ctr">
                  <a:solidFill>
                    <a:schemeClr val="accent6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2252657C-6069-4D9D-BCD2-7F11A87B154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4137698" y="1371600"/>
                  <a:ext cx="0" cy="2795047"/>
                </a:xfrm>
                <a:prstGeom prst="line">
                  <a:avLst/>
                </a:prstGeom>
                <a:solidFill>
                  <a:schemeClr val="accent1"/>
                </a:solidFill>
                <a:ln w="25400" cap="flat" cmpd="sng" algn="ctr">
                  <a:solidFill>
                    <a:schemeClr val="accent6"/>
                  </a:solidFill>
                  <a:prstDash val="sysDash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7" name="Straight Arrow Connector 26">
                  <a:extLst>
                    <a:ext uri="{FF2B5EF4-FFF2-40B4-BE49-F238E27FC236}">
                      <a16:creationId xmlns:a16="http://schemas.microsoft.com/office/drawing/2014/main" id="{4E7F10DD-949B-4A42-8749-C85092564B8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4137698" y="3965679"/>
                  <a:ext cx="847092" cy="797868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4E03BEED-960E-4CDD-97F5-A036E256569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7240572" y="3965679"/>
                  <a:ext cx="477239" cy="786735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CC65D79D-BE3C-45D0-9644-106EE817356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7238496" y="1616094"/>
                  <a:ext cx="479315" cy="425006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4" name="Straight Arrow Connector 33">
                  <a:extLst>
                    <a:ext uri="{FF2B5EF4-FFF2-40B4-BE49-F238E27FC236}">
                      <a16:creationId xmlns:a16="http://schemas.microsoft.com/office/drawing/2014/main" id="{46FB44A0-F62A-4C3C-9540-ED5AD0D944D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4137698" y="1602206"/>
                  <a:ext cx="863078" cy="438894"/>
                </a:xfrm>
                <a:prstGeom prst="straightConnector1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  <a:round/>
                  <a:headEnd type="none" w="med" len="med"/>
                  <a:tailEnd type="triangl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</p:grpSp>
        </p:grp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B30DC28-1685-4D2C-8408-8741DBB00E79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377289" y="3957616"/>
              <a:ext cx="490194" cy="0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C460B7DF-179E-476E-B54A-5E1C416F5C83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285286" y="3957842"/>
              <a:ext cx="836629" cy="0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906EE93E-A93C-4A52-85EE-129F3134753C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7495874" y="4542049"/>
              <a:ext cx="9427" cy="784522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AFE92EE4-4BEC-403C-AF7F-43AE9DFFFA0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494835" y="2171193"/>
              <a:ext cx="0" cy="425006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F7AD436-EF4B-7E8E-9C46-2C92EB0BE5F6}"/>
              </a:ext>
            </a:extLst>
          </p:cNvPr>
          <p:cNvSpPr txBox="1"/>
          <p:nvPr/>
        </p:nvSpPr>
        <p:spPr>
          <a:xfrm>
            <a:off x="1135667" y="2729400"/>
            <a:ext cx="2835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 la </a:t>
            </a:r>
            <a:r>
              <a:rPr lang="en-US" sz="1400" dirty="0" err="1"/>
              <a:t>Hægland</a:t>
            </a:r>
            <a:r>
              <a:rPr lang="en-US" sz="1400" dirty="0"/>
              <a:t> et al (2007) Advances in Water Resources</a:t>
            </a:r>
          </a:p>
        </p:txBody>
      </p:sp>
    </p:spTree>
    <p:extLst>
      <p:ext uri="{BB962C8B-B14F-4D97-AF65-F5344CB8AC3E}">
        <p14:creationId xmlns:p14="http://schemas.microsoft.com/office/powerpoint/2010/main" val="2131695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Pollock’s method from another angle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6455" y="1731329"/>
            <a:ext cx="3700806" cy="4490092"/>
          </a:xfrm>
        </p:spPr>
        <p:txBody>
          <a:bodyPr/>
          <a:lstStyle/>
          <a:p>
            <a:pPr>
              <a:spcBef>
                <a:spcPts val="1800"/>
              </a:spcBef>
              <a:defRPr/>
            </a:pPr>
            <a:r>
              <a:rPr lang="en-US" altLang="en-US" dirty="0"/>
              <a:t>Define </a:t>
            </a:r>
            <a:r>
              <a:rPr lang="en-US" altLang="en-US" dirty="0">
                <a:solidFill>
                  <a:schemeClr val="accent5">
                    <a:lumMod val="90000"/>
                  </a:schemeClr>
                </a:solidFill>
              </a:rPr>
              <a:t>vertex velocities</a:t>
            </a:r>
            <a:endParaRPr lang="en-US" altLang="en-US" baseline="-25000" dirty="0"/>
          </a:p>
          <a:p>
            <a:pPr>
              <a:spcBef>
                <a:spcPts val="1800"/>
              </a:spcBef>
              <a:defRPr/>
            </a:pPr>
            <a:r>
              <a:rPr lang="en-US" altLang="en-US" dirty="0">
                <a:solidFill>
                  <a:schemeClr val="accent5">
                    <a:lumMod val="90000"/>
                  </a:schemeClr>
                </a:solidFill>
              </a:rPr>
              <a:t>Interpolate linearly</a:t>
            </a:r>
            <a:r>
              <a:rPr lang="en-US" altLang="en-US" dirty="0"/>
              <a:t> between them (“barycentric” interpolation)</a:t>
            </a:r>
          </a:p>
          <a:p>
            <a:pPr>
              <a:spcBef>
                <a:spcPts val="1800"/>
              </a:spcBef>
              <a:defRPr/>
            </a:pPr>
            <a:r>
              <a:rPr lang="en-US" altLang="en-US" dirty="0"/>
              <a:t>Same idea in the upper triangle</a:t>
            </a:r>
          </a:p>
          <a:p>
            <a:pPr>
              <a:spcBef>
                <a:spcPts val="1800"/>
              </a:spcBef>
              <a:defRPr/>
            </a:pPr>
            <a:endParaRPr lang="en-US" alt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C326A0-4B27-53D0-3FDC-3FFAB259C3C3}"/>
              </a:ext>
            </a:extLst>
          </p:cNvPr>
          <p:cNvGrpSpPr/>
          <p:nvPr/>
        </p:nvGrpSpPr>
        <p:grpSpPr>
          <a:xfrm>
            <a:off x="5487303" y="2176364"/>
            <a:ext cx="3601042" cy="4416829"/>
            <a:chOff x="5944508" y="1602206"/>
            <a:chExt cx="3601042" cy="441682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58C86CA-9334-4D9A-8F78-DF4F8A708BFA}"/>
                </a:ext>
              </a:extLst>
            </p:cNvPr>
            <p:cNvGrpSpPr/>
            <p:nvPr/>
          </p:nvGrpSpPr>
          <p:grpSpPr>
            <a:xfrm>
              <a:off x="6518648" y="2011823"/>
              <a:ext cx="3026902" cy="4007212"/>
              <a:chOff x="4711838" y="2011823"/>
              <a:chExt cx="3026902" cy="4007212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576B251-1B41-4130-BDF7-7BB294AC1BB1}"/>
                  </a:ext>
                </a:extLst>
              </p:cNvPr>
              <p:cNvSpPr/>
              <p:nvPr/>
            </p:nvSpPr>
            <p:spPr bwMode="auto">
              <a:xfrm>
                <a:off x="4995540" y="2011823"/>
                <a:ext cx="2743200" cy="2743200"/>
              </a:xfrm>
              <a:prstGeom prst="rect">
                <a:avLst/>
              </a:prstGeom>
              <a:solidFill>
                <a:schemeClr val="bg1">
                  <a:lumMod val="75000"/>
                  <a:alpha val="25000"/>
                </a:schemeClr>
              </a:solidFill>
              <a:ln w="28575" cap="flat" cmpd="sng" algn="ctr">
                <a:solidFill>
                  <a:schemeClr val="tx1">
                    <a:alpha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 dirty="0">
                  <a:latin typeface="Arial" charset="0"/>
                </a:endParaRPr>
              </a:p>
            </p:txBody>
          </p:sp>
          <p:sp>
            <p:nvSpPr>
              <p:cNvPr id="2" name="Isosceles Triangle 1">
                <a:extLst>
                  <a:ext uri="{FF2B5EF4-FFF2-40B4-BE49-F238E27FC236}">
                    <a16:creationId xmlns:a16="http://schemas.microsoft.com/office/drawing/2014/main" id="{2A2C0F77-9A2C-4649-BF6B-93FB533B88A6}"/>
                  </a:ext>
                </a:extLst>
              </p:cNvPr>
              <p:cNvSpPr/>
              <p:nvPr/>
            </p:nvSpPr>
            <p:spPr bwMode="auto">
              <a:xfrm rot="13504294">
                <a:off x="3746981" y="3111102"/>
                <a:ext cx="3872790" cy="1943076"/>
              </a:xfrm>
              <a:prstGeom prst="triangle">
                <a:avLst>
                  <a:gd name="adj" fmla="val 50344"/>
                </a:avLst>
              </a:prstGeom>
              <a:solidFill>
                <a:schemeClr val="bg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>
                  <a:latin typeface="Arial" charset="0"/>
                </a:endParaRP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D302DEC-804D-1BBE-83DC-675429F7EFD6}"/>
                </a:ext>
              </a:extLst>
            </p:cNvPr>
            <p:cNvGrpSpPr/>
            <p:nvPr/>
          </p:nvGrpSpPr>
          <p:grpSpPr>
            <a:xfrm>
              <a:off x="5944508" y="1602206"/>
              <a:ext cx="3580114" cy="3529882"/>
              <a:chOff x="5944508" y="1602206"/>
              <a:chExt cx="3580114" cy="3529882"/>
            </a:xfrm>
          </p:grpSpPr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91CC7C8E-80AD-4686-BA2D-4F3B2B753F0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5944508" y="3965679"/>
                <a:ext cx="847092" cy="797868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8A5792B6-93FA-4751-8824-2ABA2236BE7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9047383" y="3965680"/>
                <a:ext cx="477239" cy="786735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6086C012-E02E-4C4B-8F27-75A31EC42EF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9045307" y="1616094"/>
                <a:ext cx="479315" cy="425006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5">
                    <a:lumMod val="75000"/>
                    <a:alpha val="25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3318F695-144C-43A8-96F7-33DC000ED57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5944508" y="1602206"/>
                <a:ext cx="863078" cy="438894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12000309-F5C4-49EA-9CA5-C8084EF8E32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870155" y="3110845"/>
                <a:ext cx="0" cy="1632142"/>
              </a:xfrm>
              <a:prstGeom prst="line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AE61FB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8788CDD-575E-4C42-BFC9-3E00AFDE3221}"/>
                  </a:ext>
                </a:extLst>
              </p:cNvPr>
              <p:cNvSpPr/>
              <p:nvPr/>
            </p:nvSpPr>
            <p:spPr>
              <a:xfrm>
                <a:off x="7567319" y="4731978"/>
                <a:ext cx="63190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b="1" dirty="0">
                    <a:solidFill>
                      <a:srgbClr val="AE61FB"/>
                    </a:solidFill>
                  </a:rPr>
                  <a:t>40%</a:t>
                </a:r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F7504C29-C890-48DE-8C66-F2223FF65F5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6802348" y="3396513"/>
                <a:ext cx="1366268" cy="4494"/>
              </a:xfrm>
              <a:prstGeom prst="line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AE61FB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56F9B53-71AD-4A11-80A1-2E6E011915AF}"/>
                  </a:ext>
                </a:extLst>
              </p:cNvPr>
              <p:cNvSpPr/>
              <p:nvPr/>
            </p:nvSpPr>
            <p:spPr>
              <a:xfrm>
                <a:off x="6167901" y="3199384"/>
                <a:ext cx="63190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b="1" dirty="0">
                    <a:solidFill>
                      <a:srgbClr val="AE61FB"/>
                    </a:solidFill>
                  </a:rPr>
                  <a:t>50%</a:t>
                </a: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7970A848-B2A1-43FE-9CE4-13447BA1DDE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818393" y="2347906"/>
                <a:ext cx="2388452" cy="2389142"/>
              </a:xfrm>
              <a:prstGeom prst="line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AE61FB"/>
                </a:solidFill>
                <a:prstDash val="sysDash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2D14DC1-229F-4C33-9F56-763A500C5269}"/>
                  </a:ext>
                </a:extLst>
              </p:cNvPr>
              <p:cNvSpPr/>
              <p:nvPr/>
            </p:nvSpPr>
            <p:spPr>
              <a:xfrm>
                <a:off x="8002348" y="3945649"/>
                <a:ext cx="697627" cy="40011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2000" b="1" dirty="0">
                    <a:solidFill>
                      <a:srgbClr val="AE61FB"/>
                    </a:solidFill>
                  </a:rPr>
                  <a:t>10%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DE18880B-152C-4136-86E8-5D4134492D3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7180082" y="2809188"/>
                <a:ext cx="699516" cy="592236"/>
              </a:xfrm>
              <a:prstGeom prst="straightConnector1">
                <a:avLst/>
              </a:prstGeom>
              <a:solidFill>
                <a:schemeClr val="accent1"/>
              </a:solidFill>
              <a:ln w="762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EF85FA9-699A-4F3A-ACBC-9C77630F74F7}"/>
                  </a:ext>
                </a:extLst>
              </p:cNvPr>
              <p:cNvSpPr/>
              <p:nvPr/>
            </p:nvSpPr>
            <p:spPr bwMode="auto">
              <a:xfrm>
                <a:off x="7765282" y="3284227"/>
                <a:ext cx="228600" cy="228600"/>
              </a:xfrm>
              <a:prstGeom prst="ellipse">
                <a:avLst/>
              </a:prstGeom>
              <a:solidFill>
                <a:srgbClr val="FF0000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>
                  <a:latin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34939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Pollock’s method from another angle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4064" y="1720633"/>
            <a:ext cx="3700806" cy="4490092"/>
          </a:xfrm>
        </p:spPr>
        <p:txBody>
          <a:bodyPr/>
          <a:lstStyle/>
          <a:p>
            <a:pPr>
              <a:spcBef>
                <a:spcPts val="1800"/>
              </a:spcBef>
              <a:defRPr/>
            </a:pPr>
            <a:r>
              <a:rPr lang="en-US" altLang="en-US" dirty="0"/>
              <a:t>On a rectangle, equivalent to Pollock’s interpolation</a:t>
            </a:r>
          </a:p>
          <a:p>
            <a:pPr marL="0" indent="0">
              <a:spcBef>
                <a:spcPts val="1800"/>
              </a:spcBef>
              <a:buNone/>
              <a:defRPr/>
            </a:pPr>
            <a:r>
              <a:rPr lang="en-US" altLang="en-US" dirty="0"/>
              <a:t> </a:t>
            </a:r>
          </a:p>
          <a:p>
            <a:pPr>
              <a:spcBef>
                <a:spcPts val="1800"/>
              </a:spcBef>
              <a:defRPr/>
            </a:pPr>
            <a:endParaRPr lang="en-US" alt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5010533-C3B0-0C41-9BF0-AD963A03C9E2}"/>
              </a:ext>
            </a:extLst>
          </p:cNvPr>
          <p:cNvGrpSpPr/>
          <p:nvPr/>
        </p:nvGrpSpPr>
        <p:grpSpPr>
          <a:xfrm>
            <a:off x="5487309" y="2177806"/>
            <a:ext cx="3601042" cy="4416829"/>
            <a:chOff x="5944508" y="1602206"/>
            <a:chExt cx="3601042" cy="441682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58C86CA-9334-4D9A-8F78-DF4F8A708BFA}"/>
                </a:ext>
              </a:extLst>
            </p:cNvPr>
            <p:cNvGrpSpPr/>
            <p:nvPr/>
          </p:nvGrpSpPr>
          <p:grpSpPr>
            <a:xfrm>
              <a:off x="6518648" y="2011823"/>
              <a:ext cx="3026902" cy="4007212"/>
              <a:chOff x="4711838" y="2011823"/>
              <a:chExt cx="3026902" cy="4007212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576B251-1B41-4130-BDF7-7BB294AC1BB1}"/>
                  </a:ext>
                </a:extLst>
              </p:cNvPr>
              <p:cNvSpPr/>
              <p:nvPr/>
            </p:nvSpPr>
            <p:spPr bwMode="auto">
              <a:xfrm>
                <a:off x="4995540" y="2011823"/>
                <a:ext cx="2743200" cy="2743200"/>
              </a:xfrm>
              <a:prstGeom prst="rect">
                <a:avLst/>
              </a:prstGeom>
              <a:solidFill>
                <a:schemeClr val="bg1">
                  <a:lumMod val="75000"/>
                  <a:alpha val="25000"/>
                </a:schemeClr>
              </a:solidFill>
              <a:ln w="28575" cap="flat" cmpd="sng" algn="ctr">
                <a:solidFill>
                  <a:schemeClr val="tx1">
                    <a:alpha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 dirty="0">
                  <a:latin typeface="Arial" charset="0"/>
                </a:endParaRPr>
              </a:p>
            </p:txBody>
          </p:sp>
          <p:sp>
            <p:nvSpPr>
              <p:cNvPr id="2" name="Isosceles Triangle 1">
                <a:extLst>
                  <a:ext uri="{FF2B5EF4-FFF2-40B4-BE49-F238E27FC236}">
                    <a16:creationId xmlns:a16="http://schemas.microsoft.com/office/drawing/2014/main" id="{2A2C0F77-9A2C-4649-BF6B-93FB533B88A6}"/>
                  </a:ext>
                </a:extLst>
              </p:cNvPr>
              <p:cNvSpPr/>
              <p:nvPr/>
            </p:nvSpPr>
            <p:spPr bwMode="auto">
              <a:xfrm rot="13504294">
                <a:off x="3746981" y="3111102"/>
                <a:ext cx="3872790" cy="1943076"/>
              </a:xfrm>
              <a:prstGeom prst="triangle">
                <a:avLst>
                  <a:gd name="adj" fmla="val 50344"/>
                </a:avLst>
              </a:prstGeom>
              <a:solidFill>
                <a:schemeClr val="bg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4000">
                  <a:latin typeface="Arial" charset="0"/>
                </a:endParaRPr>
              </a:p>
            </p:txBody>
          </p:sp>
        </p:grp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1CC7C8E-80AD-4686-BA2D-4F3B2B753F08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944508" y="3965679"/>
              <a:ext cx="847092" cy="797868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8A5792B6-93FA-4751-8824-2ABA2236BE73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9047383" y="3965680"/>
              <a:ext cx="477239" cy="786735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6086C012-E02E-4C4B-8F27-75A31EC42EFB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9045307" y="1616094"/>
              <a:ext cx="479315" cy="425006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5">
                  <a:lumMod val="75000"/>
                  <a:alpha val="2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318F695-144C-43A8-96F7-33DC000ED571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944508" y="1602206"/>
              <a:ext cx="863078" cy="438894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2000309-F5C4-49EA-9CA5-C8084EF8E32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870155" y="3110845"/>
              <a:ext cx="0" cy="163214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AE61FB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788CDD-575E-4C42-BFC9-3E00AFDE3221}"/>
                </a:ext>
              </a:extLst>
            </p:cNvPr>
            <p:cNvSpPr/>
            <p:nvPr/>
          </p:nvSpPr>
          <p:spPr>
            <a:xfrm>
              <a:off x="7567319" y="4731978"/>
              <a:ext cx="63190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rgbClr val="AE61FB"/>
                  </a:solidFill>
                </a:rPr>
                <a:t>40%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7504C29-C890-48DE-8C66-F2223FF65F5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802348" y="3396513"/>
              <a:ext cx="1366268" cy="4494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AE61FB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56F9B53-71AD-4A11-80A1-2E6E011915AF}"/>
                </a:ext>
              </a:extLst>
            </p:cNvPr>
            <p:cNvSpPr/>
            <p:nvPr/>
          </p:nvSpPr>
          <p:spPr>
            <a:xfrm>
              <a:off x="6167901" y="3199384"/>
              <a:ext cx="63190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rgbClr val="AE61FB"/>
                  </a:solidFill>
                </a:rPr>
                <a:t>50%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970A848-B2A1-43FE-9CE4-13447BA1DDE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18393" y="2347906"/>
              <a:ext cx="2388452" cy="238914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AE61FB"/>
              </a:solidFill>
              <a:prstDash val="sys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2D14DC1-229F-4C33-9F56-763A500C5269}"/>
                </a:ext>
              </a:extLst>
            </p:cNvPr>
            <p:cNvSpPr/>
            <p:nvPr/>
          </p:nvSpPr>
          <p:spPr>
            <a:xfrm>
              <a:off x="8002348" y="3945649"/>
              <a:ext cx="697627" cy="40011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sz="2000" b="1" dirty="0">
                  <a:solidFill>
                    <a:srgbClr val="AE61FB"/>
                  </a:solidFill>
                </a:rPr>
                <a:t>10%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E18880B-152C-4136-86E8-5D4134492D38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7180082" y="2809188"/>
              <a:ext cx="699516" cy="592236"/>
            </a:xfrm>
            <a:prstGeom prst="straightConnector1">
              <a:avLst/>
            </a:prstGeom>
            <a:solidFill>
              <a:schemeClr val="accent1"/>
            </a:solidFill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EF85FA9-699A-4F3A-ACBC-9C77630F74F7}"/>
                </a:ext>
              </a:extLst>
            </p:cNvPr>
            <p:cNvSpPr/>
            <p:nvPr/>
          </p:nvSpPr>
          <p:spPr bwMode="auto">
            <a:xfrm>
              <a:off x="7765282" y="3284227"/>
              <a:ext cx="228600" cy="228600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4000">
                <a:latin typeface="Arial" charset="0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B52AC363-1FEF-49CF-AB7B-A4DB10CB62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216119" y="3199384"/>
            <a:ext cx="1871661" cy="260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94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36378</TotalTime>
  <Words>447</Words>
  <Application>Microsoft Office PowerPoint</Application>
  <PresentationFormat>Widescreen</PresentationFormat>
  <Paragraphs>87</Paragraphs>
  <Slides>16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Nimbus Roman No9 L</vt:lpstr>
      <vt:lpstr>Times New Roman</vt:lpstr>
      <vt:lpstr>Wingdings</vt:lpstr>
      <vt:lpstr>Office Theme</vt:lpstr>
      <vt:lpstr>PRT Model: Particle Tracking in MODFLOW 6</vt:lpstr>
      <vt:lpstr>MODPATH 7</vt:lpstr>
      <vt:lpstr>MODPATH 7</vt:lpstr>
      <vt:lpstr>What about particle tracking on really unstructured MODFLOW 6 grids?</vt:lpstr>
      <vt:lpstr>PRT Model for MODFLOW 6</vt:lpstr>
      <vt:lpstr>Pollock’s method</vt:lpstr>
      <vt:lpstr>Pollock’s method from another angle</vt:lpstr>
      <vt:lpstr>Pollock’s method from another angle</vt:lpstr>
      <vt:lpstr>Pollock’s method from another angle</vt:lpstr>
      <vt:lpstr>Generalizing Pollock’s method</vt:lpstr>
      <vt:lpstr>Generalizing Pollock’s method</vt:lpstr>
      <vt:lpstr>Tracking across triangular subcell</vt:lpstr>
      <vt:lpstr>Solving for the exit point</vt:lpstr>
      <vt:lpstr>Solving for the exit point</vt:lpstr>
      <vt:lpstr>Solving for the exit point</vt:lpstr>
      <vt:lpstr>Features of our generalized Pollock’s method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Recent MODFLOW Developments</dc:title>
  <dc:creator>Langevin, Christian D</dc:creator>
  <cp:lastModifiedBy>Provost, Alden</cp:lastModifiedBy>
  <cp:revision>550</cp:revision>
  <dcterms:created xsi:type="dcterms:W3CDTF">2023-08-03T18:21:27Z</dcterms:created>
  <dcterms:modified xsi:type="dcterms:W3CDTF">2024-06-01T14:58:26Z</dcterms:modified>
</cp:coreProperties>
</file>

<file path=docProps/thumbnail.jpeg>
</file>